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318" r:id="rId8"/>
    <p:sldId id="319" r:id="rId9"/>
    <p:sldId id="320" r:id="rId10"/>
    <p:sldId id="321" r:id="rId11"/>
    <p:sldId id="322" r:id="rId12"/>
    <p:sldId id="324" r:id="rId13"/>
    <p:sldId id="323" r:id="rId14"/>
    <p:sldId id="325" r:id="rId15"/>
    <p:sldId id="326" r:id="rId16"/>
    <p:sldId id="317" r:id="rId17"/>
    <p:sldId id="327" r:id="rId18"/>
    <p:sldId id="276" r:id="rId19"/>
    <p:sldId id="277" r:id="rId20"/>
    <p:sldId id="304" r:id="rId21"/>
    <p:sldId id="305" r:id="rId22"/>
    <p:sldId id="328" r:id="rId23"/>
    <p:sldId id="329" r:id="rId24"/>
    <p:sldId id="288" r:id="rId25"/>
    <p:sldId id="289" r:id="rId26"/>
    <p:sldId id="290" r:id="rId27"/>
    <p:sldId id="330" r:id="rId28"/>
    <p:sldId id="331" r:id="rId29"/>
    <p:sldId id="334" r:id="rId30"/>
    <p:sldId id="335" r:id="rId31"/>
    <p:sldId id="306" r:id="rId32"/>
    <p:sldId id="308" r:id="rId33"/>
    <p:sldId id="309" r:id="rId34"/>
    <p:sldId id="313" r:id="rId35"/>
    <p:sldId id="314" r:id="rId36"/>
    <p:sldId id="315" r:id="rId37"/>
    <p:sldId id="336" r:id="rId38"/>
    <p:sldId id="316" r:id="rId39"/>
    <p:sldId id="263" r:id="rId40"/>
    <p:sldId id="264" r:id="rId41"/>
    <p:sldId id="265" r:id="rId42"/>
    <p:sldId id="266" r:id="rId43"/>
    <p:sldId id="267" r:id="rId44"/>
    <p:sldId id="337" r:id="rId45"/>
    <p:sldId id="268" r:id="rId46"/>
    <p:sldId id="269" r:id="rId47"/>
    <p:sldId id="270" r:id="rId48"/>
    <p:sldId id="271" r:id="rId49"/>
    <p:sldId id="272" r:id="rId50"/>
    <p:sldId id="273" r:id="rId51"/>
    <p:sldId id="274" r:id="rId52"/>
    <p:sldId id="296" r:id="rId53"/>
    <p:sldId id="338" r:id="rId54"/>
    <p:sldId id="297" r:id="rId55"/>
    <p:sldId id="339" r:id="rId56"/>
    <p:sldId id="298" r:id="rId57"/>
    <p:sldId id="340" r:id="rId58"/>
    <p:sldId id="341"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114" d="100"/>
          <a:sy n="114" d="100"/>
        </p:scale>
        <p:origin x="39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6A05937-8970-42C4-BFD2-DD8D6142DF58}" type="datetimeFigureOut">
              <a:rPr lang="en-CA" smtClean="0"/>
              <a:t>2016-10-23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268196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6A05937-8970-42C4-BFD2-DD8D6142DF58}" type="datetimeFigureOut">
              <a:rPr lang="en-CA" smtClean="0"/>
              <a:t>2016-10-23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426183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6A05937-8970-42C4-BFD2-DD8D6142DF58}" type="datetimeFigureOut">
              <a:rPr lang="en-CA" smtClean="0"/>
              <a:t>2016-10-23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96308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6A05937-8970-42C4-BFD2-DD8D6142DF58}" type="datetimeFigureOut">
              <a:rPr lang="en-CA" smtClean="0"/>
              <a:t>2016-10-23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18045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A05937-8970-42C4-BFD2-DD8D6142DF58}" type="datetimeFigureOut">
              <a:rPr lang="en-CA" smtClean="0"/>
              <a:t>2016-10-23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2916492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6A05937-8970-42C4-BFD2-DD8D6142DF58}" type="datetimeFigureOut">
              <a:rPr lang="en-CA" smtClean="0"/>
              <a:t>2016-10-23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96309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6A05937-8970-42C4-BFD2-DD8D6142DF58}" type="datetimeFigureOut">
              <a:rPr lang="en-CA" smtClean="0"/>
              <a:t>2016-10-23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167851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6A05937-8970-42C4-BFD2-DD8D6142DF58}" type="datetimeFigureOut">
              <a:rPr lang="en-CA" smtClean="0"/>
              <a:t>2016-10-23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1040123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05937-8970-42C4-BFD2-DD8D6142DF58}" type="datetimeFigureOut">
              <a:rPr lang="en-CA" smtClean="0"/>
              <a:t>2016-10-23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3383693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A05937-8970-42C4-BFD2-DD8D6142DF58}" type="datetimeFigureOut">
              <a:rPr lang="en-CA" smtClean="0"/>
              <a:t>2016-10-23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335936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A05937-8970-42C4-BFD2-DD8D6142DF58}" type="datetimeFigureOut">
              <a:rPr lang="en-CA" smtClean="0"/>
              <a:t>2016-10-23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00951FCB-43E8-48AF-B8EA-A932C66770A2}" type="slidenum">
              <a:rPr lang="en-CA" smtClean="0"/>
              <a:t>‹#›</a:t>
            </a:fld>
            <a:endParaRPr lang="en-CA"/>
          </a:p>
        </p:txBody>
      </p:sp>
    </p:spTree>
    <p:extLst>
      <p:ext uri="{BB962C8B-B14F-4D97-AF65-F5344CB8AC3E}">
        <p14:creationId xmlns:p14="http://schemas.microsoft.com/office/powerpoint/2010/main" val="415183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05937-8970-42C4-BFD2-DD8D6142DF58}" type="datetimeFigureOut">
              <a:rPr lang="en-CA" smtClean="0"/>
              <a:t>2016-10-23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51FCB-43E8-48AF-B8EA-A932C66770A2}" type="slidenum">
              <a:rPr lang="en-CA" smtClean="0"/>
              <a:t>‹#›</a:t>
            </a:fld>
            <a:endParaRPr lang="en-CA"/>
          </a:p>
        </p:txBody>
      </p:sp>
    </p:spTree>
    <p:extLst>
      <p:ext uri="{BB962C8B-B14F-4D97-AF65-F5344CB8AC3E}">
        <p14:creationId xmlns:p14="http://schemas.microsoft.com/office/powerpoint/2010/main" val="127760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3135" y="425302"/>
            <a:ext cx="10069032" cy="2862322"/>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Let’s call my patient Jack. I describe aspects of Jack’s transference onto (and into) me. I sketch in the transference / countertransference dialectic that developed between Jack and myself; transference and countertransference being mutually interactive and inextricably linked in how we dream the therapy together and form the analytic field. I describe some of Jack’s defenses. Several of these are autistic in nature. They involve walls, barriers, fortifications, castles and other psychic retreats. I also suggest how it was possible to hook up with and hook into his defenses, and to slide along with them, to surf or skate on top of them, in order to advance the treatment (a kind of </a:t>
            </a:r>
            <a:r>
              <a:rPr lang="en-CA" i="1" dirty="0" err="1">
                <a:latin typeface="Times New Roman" panose="02020603050405020304" pitchFamily="18" charset="0"/>
                <a:ea typeface="Calibri" panose="020F0502020204030204" pitchFamily="34" charset="0"/>
                <a:cs typeface="Times New Roman" panose="02020603050405020304" pitchFamily="18" charset="0"/>
              </a:rPr>
              <a:t>glissement</a:t>
            </a:r>
            <a:r>
              <a:rPr lang="en-CA" i="1" dirty="0">
                <a:latin typeface="Times New Roman" panose="02020603050405020304" pitchFamily="18" charset="0"/>
                <a:ea typeface="Calibri" panose="020F0502020204030204" pitchFamily="34" charset="0"/>
                <a:cs typeface="Times New Roman" panose="02020603050405020304" pitchFamily="18" charset="0"/>
              </a:rPr>
              <a:t> </a:t>
            </a:r>
            <a:r>
              <a:rPr lang="en-CA" dirty="0">
                <a:latin typeface="Times New Roman" panose="02020603050405020304" pitchFamily="18" charset="0"/>
                <a:ea typeface="Calibri" panose="020F0502020204030204" pitchFamily="34" charset="0"/>
                <a:cs typeface="Times New Roman" panose="02020603050405020304" pitchFamily="18" charset="0"/>
              </a:rPr>
              <a:t>if you will). Finally, I suggest aspects of how he saw himself, and how his vertex or way of seeing himself interacted with my way of seeing him. We can think of the different aspects he saw in himself as splits in the ego or the self, or even as dissociated self-states as Philip Bromberg might see them.</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93135" y="3413051"/>
            <a:ext cx="9920178" cy="2862322"/>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What follows leans heavily on brief clinical vignettes extracted from the dialogues between us.  This is both a major strength and a major weakness.  It a strength because it is “experience near,” and it immerses us in the clinical interaction.  The weakness of clinical vignettes was long ago pointed out by Bion, who noted that even an audiotape (or a videotape) is incapable of showing us “the truth” of the unfolding interaction of the session.  Any kind of available recording cannot show us the ongoing and shifting emotional contour of the session, both as this emotional contour develops in each of the two participants and also as it is expressed in the “analytic third,” or the analytic field, the cumulative emotional shape of what has transpired between the two participants over the time of their relationship.  My hope is that the dialogues you will hear suggest enough of the emotional contour of what was happening to be useful. The dialogues are also augmented by many of Jack’s drawings, so we can also “see” what was happening.</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925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3732" y="227975"/>
            <a:ext cx="10603685" cy="5909310"/>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And Einstein had really strong visual-spatial reasoning abilities and mathematical spatial sense. This was his strength; this let him do what he did.</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Sensing Jack is talking about himself and wondering how direct and “saturated” I should be in relating this material to him</a:t>
            </a:r>
            <a:r>
              <a:rPr lang="en-CA" dirty="0">
                <a:latin typeface="Times New Roman" panose="02020603050405020304" pitchFamily="18" charset="0"/>
                <a:ea typeface="Calibri" panose="020F0502020204030204" pitchFamily="34" charset="0"/>
                <a:cs typeface="Times New Roman" panose="02020603050405020304" pitchFamily="18" charset="0"/>
              </a:rPr>
              <a:t>.) I think you’re right. But probably everybody has strengths and weaknesses.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You mean Einstein, too?</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Sure.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What weaknesses?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Well, you remember how you spoke about other people having towers; trust towers for example?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Yeah.</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Well, I’m sure Einstein had incredibly tall towers in his, uh, mathematical and spatial sense. But maybe he had lower towers in other areas.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You know a lot about Einstein?</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Well, a bit. It seems his social skills might not have been so great. So his social skills tower might be a lot lower than his mathematical and spatial sense tower – or towers.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How do you know?</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I remember something about his teachers thinking he was a dummy in elementary school. Maybe so much was going on inside his head that he sort of lived there, uh, inside his own head. But maybe then a difficult part of his life came.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What difficult part?</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Robin: Well, puberty. Einstein became interested in girls. At that point, maybe you need some social skills. You can’t start a conversation by saying to a girl, uh, “You know that a photon has </a:t>
            </a:r>
            <a:endParaRPr lang="en-CA" dirty="0"/>
          </a:p>
        </p:txBody>
      </p:sp>
    </p:spTree>
    <p:extLst>
      <p:ext uri="{BB962C8B-B14F-4D97-AF65-F5344CB8AC3E}">
        <p14:creationId xmlns:p14="http://schemas.microsoft.com/office/powerpoint/2010/main" val="1795042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2063" y="1888461"/>
            <a:ext cx="11266414" cy="369332"/>
          </a:xfrm>
          <a:prstGeom prst="rect">
            <a:avLst/>
          </a:prstGeom>
        </p:spPr>
        <p:txBody>
          <a:bodyPr wrap="square">
            <a:spAutoFit/>
          </a:bodyPr>
          <a:lstStyle/>
          <a:p>
            <a:pPr>
              <a:spcAft>
                <a:spcPts val="0"/>
              </a:spcAft>
            </a:pPr>
            <a:endParaRPr lang="en-CA" dirty="0"/>
          </a:p>
        </p:txBody>
      </p:sp>
      <p:sp>
        <p:nvSpPr>
          <p:cNvPr id="4" name="Rectangle 3"/>
          <p:cNvSpPr/>
          <p:nvPr/>
        </p:nvSpPr>
        <p:spPr>
          <a:xfrm>
            <a:off x="696285" y="-2456527"/>
            <a:ext cx="10964411" cy="369332"/>
          </a:xfrm>
          <a:prstGeom prst="rect">
            <a:avLst/>
          </a:prstGeom>
        </p:spPr>
        <p:txBody>
          <a:bodyPr wrap="square">
            <a:spAutoFit/>
          </a:bodyPr>
          <a:lstStyle/>
          <a:p>
            <a:pPr>
              <a:spcAft>
                <a:spcPts val="0"/>
              </a:spcAft>
            </a:pPr>
            <a:endParaRPr lang="en-CA" dirty="0"/>
          </a:p>
        </p:txBody>
      </p:sp>
      <p:sp>
        <p:nvSpPr>
          <p:cNvPr id="5" name="Rectangle 4"/>
          <p:cNvSpPr/>
          <p:nvPr/>
        </p:nvSpPr>
        <p:spPr>
          <a:xfrm>
            <a:off x="1166070" y="118398"/>
            <a:ext cx="9949343" cy="4801314"/>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the characteristics of both a particle and a wave.” That wouldn’t get you far.</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Everybody knows a photon has both aspects.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Maybe not so well when Einstein was 14 (</a:t>
            </a:r>
            <a:r>
              <a:rPr lang="en-CA" i="1" dirty="0">
                <a:latin typeface="Times New Roman" panose="02020603050405020304" pitchFamily="18" charset="0"/>
                <a:ea typeface="Calibri" panose="020F0502020204030204" pitchFamily="34" charset="0"/>
                <a:cs typeface="Times New Roman" panose="02020603050405020304" pitchFamily="18" charset="0"/>
              </a:rPr>
              <a:t>Jack’s age</a:t>
            </a:r>
            <a:r>
              <a:rPr lang="en-CA" dirty="0">
                <a:latin typeface="Times New Roman" panose="02020603050405020304" pitchFamily="18" charset="0"/>
                <a:ea typeface="Calibri" panose="020F0502020204030204" pitchFamily="34" charset="0"/>
                <a:cs typeface="Times New Roman" panose="02020603050405020304" pitchFamily="18" charset="0"/>
              </a:rPr>
              <a:t>). But the idea is that all of us have towers of different heights, showing our stronger and weaker skills in different areas.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Well, I could draw my own towers about myself.</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Surprised and delighted at this offer</a:t>
            </a:r>
            <a:r>
              <a:rPr lang="en-CA" dirty="0">
                <a:latin typeface="Times New Roman" panose="02020603050405020304" pitchFamily="18" charset="0"/>
                <a:ea typeface="Calibri" panose="020F0502020204030204" pitchFamily="34" charset="0"/>
                <a:cs typeface="Times New Roman" panose="02020603050405020304" pitchFamily="18" charset="0"/>
              </a:rPr>
              <a:t>) You could? Let me get you some paper.</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Until this point in our dialogue, I felt that Jack and I were strongly engaged with each other. He spoke in an enthusiastic way which I experienced as creating reciprocal enthusiasm in me. Now, Jack became immersed in his drawings, went completely silent, and nothing happened between us. I started to feel cut off, isolated, and disappointed. I gave in to the temptation to comment, saying to Jack that he reminded me of Einstein, living inside his own head. I suggested this maybe sometimes happened with other kids as well, and confused them. He said he didn’t know and continued his drawings. I took the hint to be quiet. Our dialogue then continued when Jack had completed his first set of drawings (P5).</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handed me his drawings with the comment “there!” We then started to talk about his tower drawings.</a:t>
            </a:r>
            <a:endParaRPr lang="en-CA" dirty="0"/>
          </a:p>
        </p:txBody>
      </p:sp>
    </p:spTree>
    <p:extLst>
      <p:ext uri="{BB962C8B-B14F-4D97-AF65-F5344CB8AC3E}">
        <p14:creationId xmlns:p14="http://schemas.microsoft.com/office/powerpoint/2010/main" val="2989615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112315" y="-1702969"/>
            <a:ext cx="6065243" cy="10209404"/>
          </a:xfrm>
          <a:prstGeom prst="rect">
            <a:avLst/>
          </a:prstGeom>
        </p:spPr>
      </p:pic>
    </p:spTree>
    <p:extLst>
      <p:ext uri="{BB962C8B-B14F-4D97-AF65-F5344CB8AC3E}">
        <p14:creationId xmlns:p14="http://schemas.microsoft.com/office/powerpoint/2010/main" val="4085838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003" y="907425"/>
            <a:ext cx="11727809" cy="5078313"/>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Great drawings! They look very helpful. Can you tell us something about them? Your social skills tower looks like it might collapse.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Yeah. It’s strong at the beginning, but it gets weak and unstable and then stronger at the top.</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Maybe like you experience your social skills as – as what? – as getting shaky sometimes?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That sounds right. My mathematics and spatial sense tower is really tall (</a:t>
            </a:r>
            <a:r>
              <a:rPr lang="en-CA" i="1" dirty="0">
                <a:latin typeface="Times New Roman" panose="02020603050405020304" pitchFamily="18" charset="0"/>
                <a:ea typeface="Calibri" panose="020F0502020204030204" pitchFamily="34" charset="0"/>
                <a:cs typeface="Times New Roman" panose="02020603050405020304" pitchFamily="18" charset="0"/>
              </a:rPr>
              <a:t>I think to myself it is like Einstein’s)</a:t>
            </a:r>
            <a:r>
              <a:rPr lang="en-CA" dirty="0">
                <a:latin typeface="Times New Roman" panose="02020603050405020304" pitchFamily="18" charset="0"/>
                <a:ea typeface="Calibri" panose="020F0502020204030204" pitchFamily="34" charset="0"/>
                <a:cs typeface="Times New Roman" panose="02020603050405020304" pitchFamily="18" charset="0"/>
              </a:rPr>
              <a:t>, but it has a very thin base. The base is my interest in the subject (</a:t>
            </a:r>
            <a:r>
              <a:rPr lang="en-CA" i="1" dirty="0">
                <a:latin typeface="Times New Roman" panose="02020603050405020304" pitchFamily="18" charset="0"/>
                <a:ea typeface="Calibri" panose="020F0502020204030204" pitchFamily="34" charset="0"/>
                <a:cs typeface="Times New Roman" panose="02020603050405020304" pitchFamily="18" charset="0"/>
              </a:rPr>
              <a:t>he writes “Interest in subject” on his drawing</a:t>
            </a:r>
            <a:r>
              <a:rPr lang="en-CA" dirty="0">
                <a:latin typeface="Times New Roman" panose="02020603050405020304" pitchFamily="18" charset="0"/>
                <a:ea typeface="Calibri" panose="020F0502020204030204" pitchFamily="34" charset="0"/>
                <a:cs typeface="Times New Roman" panose="02020603050405020304" pitchFamily="18" charset="0"/>
              </a:rPr>
              <a:t>), so if I lost interest, this whole tower would collapse.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Wow! It’s really helpful to see this. But I wonder if one of your towers might be missing?</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Okay, so which one?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These days, everyone is talking about “emotional IQ,” so maybe your emotions tower is missing.</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I’ll put it in. (</a:t>
            </a:r>
            <a:r>
              <a:rPr lang="en-CA" i="1" dirty="0">
                <a:latin typeface="Times New Roman" panose="02020603050405020304" pitchFamily="18" charset="0"/>
                <a:ea typeface="Calibri" panose="020F0502020204030204" pitchFamily="34" charset="0"/>
                <a:cs typeface="Times New Roman" panose="02020603050405020304" pitchFamily="18" charset="0"/>
              </a:rPr>
              <a:t>I am surprised at his ready compliance here. He draws in his “emotions tower.”</a:t>
            </a:r>
            <a:r>
              <a:rPr lang="en-CA" dirty="0">
                <a:latin typeface="Times New Roman" panose="02020603050405020304" pitchFamily="18" charset="0"/>
                <a:ea typeface="Calibri" panose="020F0502020204030204" pitchFamily="34" charset="0"/>
                <a:cs typeface="Times New Roman" panose="02020603050405020304" pitchFamily="18" charset="0"/>
              </a:rPr>
              <a:t>) It’s strong at the very bottom. But it’s very thin and unstable in the middle. (</a:t>
            </a:r>
            <a:r>
              <a:rPr lang="en-CA" i="1" dirty="0">
                <a:latin typeface="Times New Roman" panose="02020603050405020304" pitchFamily="18" charset="0"/>
                <a:ea typeface="Calibri" panose="020F0502020204030204" pitchFamily="34" charset="0"/>
                <a:cs typeface="Times New Roman" panose="02020603050405020304" pitchFamily="18" charset="0"/>
              </a:rPr>
              <a:t>He puts an arrow in his drawing next to the emotions tower, the arrow pointing down.</a:t>
            </a:r>
            <a:r>
              <a:rPr lang="en-CA" dirty="0">
                <a:latin typeface="Times New Roman" panose="02020603050405020304" pitchFamily="18" charset="0"/>
                <a:ea typeface="Calibri" panose="020F0502020204030204" pitchFamily="34" charset="0"/>
                <a:cs typeface="Times New Roman" panose="02020603050405020304" pitchFamily="18" charset="0"/>
              </a:rPr>
              <a:t>) The arrow means it can easily collapse.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Like when you have a meltdown?</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I guess so.  (</a:t>
            </a:r>
            <a:r>
              <a:rPr lang="en-CA" i="1" dirty="0">
                <a:latin typeface="Times New Roman" panose="02020603050405020304" pitchFamily="18" charset="0"/>
                <a:ea typeface="Calibri" panose="020F0502020204030204" pitchFamily="34" charset="0"/>
                <a:cs typeface="Times New Roman" panose="02020603050405020304" pitchFamily="18" charset="0"/>
              </a:rPr>
              <a:t>Changing the subject</a:t>
            </a:r>
            <a:r>
              <a:rPr lang="en-CA" dirty="0">
                <a:latin typeface="Times New Roman" panose="02020603050405020304" pitchFamily="18" charset="0"/>
                <a:ea typeface="Calibri" panose="020F0502020204030204" pitchFamily="34" charset="0"/>
                <a:cs typeface="Times New Roman" panose="02020603050405020304" pitchFamily="18" charset="0"/>
              </a:rPr>
              <a:t>) But now I want to draw the towers differently.</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Differently?</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Yeah, this time I’m going to draw them how I’d like them to be. (</a:t>
            </a:r>
            <a:r>
              <a:rPr lang="en-CA" i="1" dirty="0">
                <a:latin typeface="Times New Roman" panose="02020603050405020304" pitchFamily="18" charset="0"/>
                <a:ea typeface="Calibri" panose="020F0502020204030204" pitchFamily="34" charset="0"/>
                <a:cs typeface="Times New Roman" panose="02020603050405020304" pitchFamily="18" charset="0"/>
              </a:rPr>
              <a:t>He becomes silent again and redraws his seven towers, heading his new drawings with the title “What I’d like.” He hands his new drawings to me.</a:t>
            </a:r>
            <a:r>
              <a:rPr lang="en-CA" dirty="0">
                <a:latin typeface="Times New Roman" panose="02020603050405020304" pitchFamily="18" charset="0"/>
                <a:ea typeface="Calibri" panose="020F0502020204030204" pitchFamily="34" charset="0"/>
                <a:cs typeface="Times New Roman" panose="02020603050405020304" pitchFamily="18" charset="0"/>
              </a:rPr>
              <a:t>) (P6)</a:t>
            </a:r>
            <a:endParaRPr lang="en-C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29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015845" y="-1556162"/>
            <a:ext cx="6031681" cy="9999680"/>
          </a:xfrm>
          <a:prstGeom prst="rect">
            <a:avLst/>
          </a:prstGeom>
        </p:spPr>
      </p:pic>
    </p:spTree>
    <p:extLst>
      <p:ext uri="{BB962C8B-B14F-4D97-AF65-F5344CB8AC3E}">
        <p14:creationId xmlns:p14="http://schemas.microsoft.com/office/powerpoint/2010/main" val="223529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77" y="197346"/>
            <a:ext cx="10662407" cy="3970318"/>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Oh, fascinating! Uh … looks like both your emotions and your social skills towers are stable now.</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Mostly.</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The logic tower is really high, but I wonder about the relationships between your towers – buildings are usually related to each other in different ways – like your logic and your emotions towers, for example.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Logic and emotions are very separate.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Can I disagree? Sometimes, for example, people can retreat into their logic tower to get away from their emotions. But if their emotions are fairly solid and stable, this can help them use logic. And usually, the emotions tower would be related to the social skills tower.</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I think I agree. If the emotions get too powerful or too hot, it would interfere with the social skills, and my social skills tower is unstable.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Unstable? I don’t see that in your “What I’d like” drawings, do I?</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Well, my social skills tower is mostly stable, but that curve in the centre – it’s less stable.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Robin: Okay, now I get it. Your “What I’d like” towers drawing is really helpful. It maybe gives us some ideas about where you want our work to go.</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415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7897" y="474345"/>
            <a:ext cx="11006356" cy="341632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We now hear excerpts from the dialogues in several sessions, with the hope that these dialogues will illustrate some of the defenses Jack habitually uses. The first of these sessions began with him talking about the temperature (a common topic for him) because it was quite warm for November 4. I talked about warmth and coolness in terms of human relatedness, and how that might apply to him and me together. He said he had a protection if somebody wanted to get too warm too quickly – and that was to put up a wall. I said we’d talked about that before. He agreed, and reminded me that he had </a:t>
            </a:r>
            <a:r>
              <a:rPr lang="en-CA" i="1" dirty="0">
                <a:latin typeface="Times New Roman" panose="02020603050405020304" pitchFamily="18" charset="0"/>
                <a:ea typeface="Calibri" panose="020F0502020204030204" pitchFamily="34" charset="0"/>
                <a:cs typeface="Times New Roman" panose="02020603050405020304" pitchFamily="18" charset="0"/>
              </a:rPr>
              <a:t>multiple</a:t>
            </a:r>
            <a:r>
              <a:rPr lang="en-CA" dirty="0">
                <a:latin typeface="Times New Roman" panose="02020603050405020304" pitchFamily="18" charset="0"/>
                <a:ea typeface="Calibri" panose="020F0502020204030204" pitchFamily="34" charset="0"/>
                <a:cs typeface="Times New Roman" panose="02020603050405020304" pitchFamily="18" charset="0"/>
              </a:rPr>
              <a:t> walls. I said that sounded interesting, so could he tell me more about the multiple walls. He agreed, but said he was going to </a:t>
            </a:r>
            <a:r>
              <a:rPr lang="en-CA" i="1" dirty="0">
                <a:latin typeface="Times New Roman" panose="02020603050405020304" pitchFamily="18" charset="0"/>
                <a:ea typeface="Calibri" panose="020F0502020204030204" pitchFamily="34" charset="0"/>
                <a:cs typeface="Times New Roman" panose="02020603050405020304" pitchFamily="18" charset="0"/>
              </a:rPr>
              <a:t>draw</a:t>
            </a:r>
            <a:r>
              <a:rPr lang="en-CA" dirty="0">
                <a:latin typeface="Times New Roman" panose="02020603050405020304" pitchFamily="18" charset="0"/>
                <a:ea typeface="Calibri" panose="020F0502020204030204" pitchFamily="34" charset="0"/>
                <a:cs typeface="Times New Roman" panose="02020603050405020304" pitchFamily="18" charset="0"/>
              </a:rPr>
              <a:t> them (P 7, 8, November 4, 2015).</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 was happy to discover another author who also interpreted temperature talk in terms of the emotional temperature of the transference. </a:t>
            </a:r>
            <a:r>
              <a:rPr lang="en-CA" dirty="0" err="1">
                <a:latin typeface="Times New Roman" panose="02020603050405020304" pitchFamily="18" charset="0"/>
                <a:ea typeface="Calibri" panose="020F0502020204030204" pitchFamily="34" charset="0"/>
                <a:cs typeface="Times New Roman" panose="02020603050405020304" pitchFamily="18" charset="0"/>
              </a:rPr>
              <a:t>Civitarese</a:t>
            </a:r>
            <a:r>
              <a:rPr lang="en-CA" dirty="0">
                <a:latin typeface="Times New Roman" panose="02020603050405020304" pitchFamily="18" charset="0"/>
                <a:ea typeface="Calibri" panose="020F0502020204030204" pitchFamily="34" charset="0"/>
                <a:cs typeface="Times New Roman" panose="02020603050405020304" pitchFamily="18" charset="0"/>
              </a:rPr>
              <a:t> (in his book </a:t>
            </a:r>
            <a:r>
              <a:rPr lang="en-CA" i="1" dirty="0">
                <a:latin typeface="Times New Roman" panose="02020603050405020304" pitchFamily="18" charset="0"/>
                <a:ea typeface="Calibri" panose="020F0502020204030204" pitchFamily="34" charset="0"/>
                <a:cs typeface="Times New Roman" panose="02020603050405020304" pitchFamily="18" charset="0"/>
              </a:rPr>
              <a:t>Truth and the Unconscious in Psychoanalysis</a:t>
            </a:r>
            <a:r>
              <a:rPr lang="en-CA" dirty="0">
                <a:latin typeface="Times New Roman" panose="02020603050405020304" pitchFamily="18" charset="0"/>
                <a:ea typeface="Calibri" panose="020F0502020204030204" pitchFamily="34" charset="0"/>
                <a:cs typeface="Times New Roman" panose="02020603050405020304" pitchFamily="18" charset="0"/>
              </a:rPr>
              <a:t>, 2016, p. 117) refers to a patient who talks of his “beloved frozen food” as “also talking about how little he trusts the analysis and how he can only stand very low temperatures in relationships.” I would apply this comment to Jack without changing a word.</a:t>
            </a:r>
          </a:p>
        </p:txBody>
      </p:sp>
    </p:spTree>
    <p:extLst>
      <p:ext uri="{BB962C8B-B14F-4D97-AF65-F5344CB8AC3E}">
        <p14:creationId xmlns:p14="http://schemas.microsoft.com/office/powerpoint/2010/main" val="76781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5748" y="160256"/>
            <a:ext cx="6212264" cy="6476214"/>
          </a:xfrm>
          <a:prstGeom prst="rect">
            <a:avLst/>
          </a:prstGeom>
        </p:spPr>
      </p:pic>
    </p:spTree>
    <p:extLst>
      <p:ext uri="{BB962C8B-B14F-4D97-AF65-F5344CB8AC3E}">
        <p14:creationId xmlns:p14="http://schemas.microsoft.com/office/powerpoint/2010/main" val="1192064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964267" y="587022"/>
            <a:ext cx="7405511" cy="5994400"/>
          </a:xfrm>
          <a:prstGeom prst="rect">
            <a:avLst/>
          </a:prstGeom>
        </p:spPr>
      </p:pic>
    </p:spTree>
    <p:extLst>
      <p:ext uri="{BB962C8B-B14F-4D97-AF65-F5344CB8AC3E}">
        <p14:creationId xmlns:p14="http://schemas.microsoft.com/office/powerpoint/2010/main" val="247653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181" y="191386"/>
            <a:ext cx="11483163" cy="6463308"/>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then proceeded to make two very elaborate and detailed architectural-like drawings for the rest of the session. One drawing was a representation of a medieval city surrounded by numerous walls, with a number of outlying areas. There was a central fortification. A second drawing was a close-up of this central fortification, a sort of keep, and smaller fortifications inside this keep. This internal fortification or keep included six smaller parts; a “Thought Castle,” an “Emotional castle,” a “Memory Castle,” an “Economic Castle,” a Museum, and “Government.”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My impression was as if he were outlining his own internal functions as he saw them – thinking, feeling, memory, the economics of his internal dynamics, and “governmental” executive functions. In my silent reverie as Jack was drawing, I imagined these separate areas as being unhelpfully isolated from one another if there were an external threat. In my imagination, I saw underground tunnels that connected them. So I asked him how the different strongholds would communicate with one another if there were an outside threat. To my great surprise, he answered that “there are underground tunnels which are heavily protected and guarded.”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 told him I liked his drawings a lot. But at the same time I wondered if something very interesting was happening. In </a:t>
            </a:r>
            <a:r>
              <a:rPr lang="en-CA" i="1" dirty="0">
                <a:latin typeface="Times New Roman" panose="02020603050405020304" pitchFamily="18" charset="0"/>
                <a:ea typeface="Calibri" panose="020F0502020204030204" pitchFamily="34" charset="0"/>
                <a:cs typeface="Times New Roman" panose="02020603050405020304" pitchFamily="18" charset="0"/>
              </a:rPr>
              <a:t>drawing</a:t>
            </a:r>
            <a:r>
              <a:rPr lang="en-CA" dirty="0">
                <a:latin typeface="Times New Roman" panose="02020603050405020304" pitchFamily="18" charset="0"/>
                <a:ea typeface="Calibri" panose="020F0502020204030204" pitchFamily="34" charset="0"/>
                <a:cs typeface="Times New Roman" panose="02020603050405020304" pitchFamily="18" charset="0"/>
              </a:rPr>
              <a:t> his internal walls for me, could it be that his drawing of the walls was at the same time the </a:t>
            </a:r>
            <a:r>
              <a:rPr lang="en-CA" i="1" dirty="0">
                <a:latin typeface="Times New Roman" panose="02020603050405020304" pitchFamily="18" charset="0"/>
                <a:ea typeface="Calibri" panose="020F0502020204030204" pitchFamily="34" charset="0"/>
                <a:cs typeface="Times New Roman" panose="02020603050405020304" pitchFamily="18" charset="0"/>
              </a:rPr>
              <a:t>constructing</a:t>
            </a:r>
            <a:r>
              <a:rPr lang="en-CA" dirty="0">
                <a:latin typeface="Times New Roman" panose="02020603050405020304" pitchFamily="18" charset="0"/>
                <a:ea typeface="Calibri" panose="020F0502020204030204" pitchFamily="34" charset="0"/>
                <a:cs typeface="Times New Roman" panose="02020603050405020304" pitchFamily="18" charset="0"/>
              </a:rPr>
              <a:t> of an emotional wall between him and me? I said he would remember that at the beginning of the session, I was nudging him toward some emotional stuff, like temperature and warmth in human relations. Maybe he wasn’t so comfortable with my talk of warmth? Could it be that his beautiful drawings of walls also helped protect him by putting up an emotional wall between him and me, because his act of drawing cooled down any emotions we might have felt? </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Jack’s emphasis on walls certainly makes me think of autistic armour, and autistic fortifications into which he withdraws from interactions with others.</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9971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990" y="510363"/>
            <a:ext cx="9877647" cy="2308324"/>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I now outline some of the psychodynamics of Asperger’s children as I have come to view them. I see Jack as likely best fitting into one of the three different types of Asperger’s children as they have presented themselves to me. Details are in my book </a:t>
            </a:r>
            <a:r>
              <a:rPr lang="en-CA" i="1" dirty="0">
                <a:latin typeface="Times New Roman" panose="02020603050405020304" pitchFamily="18" charset="0"/>
                <a:ea typeface="Calibri" panose="020F0502020204030204" pitchFamily="34" charset="0"/>
                <a:cs typeface="Times New Roman" panose="02020603050405020304" pitchFamily="18" charset="0"/>
              </a:rPr>
              <a:t>Asperger’s Children</a:t>
            </a:r>
            <a:r>
              <a:rPr lang="en-CA" dirty="0">
                <a:latin typeface="Times New Roman" panose="02020603050405020304" pitchFamily="18" charset="0"/>
                <a:ea typeface="Calibri" panose="020F0502020204030204" pitchFamily="34" charset="0"/>
                <a:cs typeface="Times New Roman" panose="02020603050405020304" pitchFamily="18" charset="0"/>
              </a:rPr>
              <a:t>. In the book, I suggest a typical structure of defenses in Asperger’s children as likely occurring on three levels. What I call the “cornerstone defenses” of these children are </a:t>
            </a:r>
            <a:r>
              <a:rPr lang="en-CA" i="1" dirty="0">
                <a:latin typeface="Times New Roman" panose="02020603050405020304" pitchFamily="18" charset="0"/>
                <a:ea typeface="Calibri" panose="020F0502020204030204" pitchFamily="34" charset="0"/>
                <a:cs typeface="Times New Roman" panose="02020603050405020304" pitchFamily="18" charset="0"/>
              </a:rPr>
              <a:t>splitting of the self into bully and victim aspects</a:t>
            </a:r>
            <a:r>
              <a:rPr lang="en-CA" dirty="0">
                <a:latin typeface="Times New Roman" panose="02020603050405020304" pitchFamily="18" charset="0"/>
                <a:ea typeface="Calibri" panose="020F0502020204030204" pitchFamily="34" charset="0"/>
                <a:cs typeface="Times New Roman" panose="02020603050405020304" pitchFamily="18" charset="0"/>
              </a:rPr>
              <a:t>, along with </a:t>
            </a:r>
            <a:r>
              <a:rPr lang="en-CA" i="1" dirty="0">
                <a:latin typeface="Times New Roman" panose="02020603050405020304" pitchFamily="18" charset="0"/>
                <a:ea typeface="Calibri" panose="020F0502020204030204" pitchFamily="34" charset="0"/>
                <a:cs typeface="Times New Roman" panose="02020603050405020304" pitchFamily="18" charset="0"/>
              </a:rPr>
              <a:t>projective identification into remote objects</a:t>
            </a:r>
            <a:r>
              <a:rPr lang="en-CA" dirty="0">
                <a:latin typeface="Times New Roman" panose="02020603050405020304" pitchFamily="18" charset="0"/>
                <a:ea typeface="Calibri" panose="020F0502020204030204" pitchFamily="34" charset="0"/>
                <a:cs typeface="Times New Roman" panose="02020603050405020304" pitchFamily="18" charset="0"/>
              </a:rPr>
              <a:t>. “Remote” here refers to others who are fantasy objects or ones that are remote in time such as Attila the Hun or remote in space such as Star Wars or Star Trek characters. They are what Ferro and others refer to as “characters” that enter the analytic field.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041990" y="2913321"/>
            <a:ext cx="9707526" cy="341632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A second level of subsidiary defenses are mostly on a more neurotic or borderline level, including intellectualization, idealization, denigration, arrogance, and others.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The third level of defenses consists of defenses typically used by autistic children (and adults), including protective autistic shells or carapaces, internal encapsulations, internal walls, barriers and fortifications. Jack was noteworthy in how strongly and frequently he employed these types of autistic defenses.</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41990" y="4880344"/>
            <a:ext cx="9579936" cy="646331"/>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rPr>
              <a:t>Consider Figure 1 as it appears in my book. (P1, Picture 1) Here, I suggest three different types of Asperger’s child; three diagnostic categories or sub-categories.</a:t>
            </a:r>
            <a:endParaRPr lang="en-CA" dirty="0"/>
          </a:p>
        </p:txBody>
      </p:sp>
    </p:spTree>
    <p:extLst>
      <p:ext uri="{BB962C8B-B14F-4D97-AF65-F5344CB8AC3E}">
        <p14:creationId xmlns:p14="http://schemas.microsoft.com/office/powerpoint/2010/main" val="870809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97712"/>
            <a:ext cx="12192000" cy="6463308"/>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rPr>
              <a:t>Consider again how Jack sees himself, and in particular, the structure of his inner world, and how that may relate to the victim/bully split I suggest is at the psychodynamic core of how Asperger’s children function.  Jack’s way of representing his own inner functioning is taken from two successive sessions of psychotherapy which took place on October 21 and 28, 2015.  What makes these two sessions particularly compelling is that in the first session, Jack produced an extensive list of how he saw the different parts of himself, and even a diagram of these parts. </a:t>
            </a:r>
            <a:r>
              <a:rPr lang="en-CA" dirty="0">
                <a:latin typeface="Times New Roman" panose="02020603050405020304" pitchFamily="18" charset="0"/>
                <a:ea typeface="Calibri" panose="020F0502020204030204" pitchFamily="34" charset="0"/>
                <a:cs typeface="Times New Roman" panose="02020603050405020304" pitchFamily="18" charset="0"/>
              </a:rPr>
              <a:t>This was a complicated drawing, showing how the different parts might interact together and overwhelm one another or lead to situations of procrastination and paralysis. In the week between the two sessions, Jack endured what he felt was a total disaster at school (a low grade in a math test). In the second session (after his school disaster), he revised his previous drawings. He wanted to illustrate how he felt things had changed inside of him. He marked a number of his internal aspects as now being “dead” from his point of view. He also produced an exquisitely detailed map of how all these parts fit together in his mind. Extracts from both of these sessions follow, as well as the diagrams Jack made during these two sessions. Part of our dialogue from the first of these two sessions went as follows (D3):</a:t>
            </a: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I’m doing pretty well in all of my subjects at school and I’m starting to feel confident. (</a:t>
            </a:r>
            <a:r>
              <a:rPr lang="en-CA" i="1" dirty="0">
                <a:latin typeface="Times New Roman" panose="02020603050405020304" pitchFamily="18" charset="0"/>
                <a:ea typeface="Calibri" panose="020F0502020204030204" pitchFamily="34" charset="0"/>
                <a:cs typeface="Times New Roman" panose="02020603050405020304" pitchFamily="18" charset="0"/>
              </a:rPr>
              <a:t>He changes gears</a:t>
            </a:r>
            <a:r>
              <a:rPr lang="en-CA" dirty="0">
                <a:latin typeface="Times New Roman" panose="02020603050405020304" pitchFamily="18" charset="0"/>
                <a:ea typeface="Calibri" panose="020F0502020204030204" pitchFamily="34" charset="0"/>
                <a:cs typeface="Times New Roman" panose="02020603050405020304" pitchFamily="18" charset="0"/>
              </a:rPr>
              <a:t>.) But this fingernail has split. I redirected the split so it was kind of okay.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Your split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It’s not just a hangnail– it’s an actual split in the fingernail.  I’m still procrastinating. I want to do school projects, but it’s like I want to enjoy myself even more. I enjoy myself first, and then I leave the projects until the last minute.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Yeah, I wonder if there’s a bit of rebelliousness in your procrastination – you usually want to do things in your own way and these projects are imposed on you, so maybe procrastination can be a kind of rebelliousness?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don’t know about that.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Robin:  Okay, now a consultation with myself. I’m having a kind of struggle inside myself. One part of me feels like I should just stick with his split fingernail as a fingernail. Another part of me is thinking about splits that people have inside of themselves, like splits between an angry part and a needy part, or a bully part and a victim part. I’m not sure which way to go – to stick with his </a:t>
            </a:r>
            <a:endParaRPr lang="en-CA" dirty="0"/>
          </a:p>
        </p:txBody>
      </p:sp>
    </p:spTree>
    <p:extLst>
      <p:ext uri="{BB962C8B-B14F-4D97-AF65-F5344CB8AC3E}">
        <p14:creationId xmlns:p14="http://schemas.microsoft.com/office/powerpoint/2010/main" val="1240710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02" y="340242"/>
            <a:ext cx="11483162" cy="618630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split fingernail or to go for splits there may be inside of him. I wonder if he has any advice for me? (</a:t>
            </a:r>
            <a:r>
              <a:rPr lang="en-CA" i="1" dirty="0">
                <a:latin typeface="Times New Roman" panose="02020603050405020304" pitchFamily="18" charset="0"/>
                <a:ea typeface="Calibri" panose="020F0502020204030204" pitchFamily="34" charset="0"/>
                <a:cs typeface="Times New Roman" panose="02020603050405020304" pitchFamily="18" charset="0"/>
              </a:rPr>
              <a:t>I have found such verbalized “self-consultations” to be useful when used judiciously</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Sure, I think you should just stick with the split fingernail.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Okay, so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For me, it wouldn’t be just a split between two parts, but there would be many more parts, maybe even a hundred. I can draw them for you if you like.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Yes, I would like.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then proceeded to make a series of three drawings. (P9, 10, 11) He went through different modifications of the drawings and until he got it just right. One sketch was what he referred to as “the middle strength aspects” of himself.  These “middle strength” parts included ones that he named fulfillment, relationships, desire, sadness, rebelliousness, sickness, jealousy, efficiency, businessman-like, and generosity. He told me these middle strength parts were sort of the idea of a middle power, like Canada.  Jack compared the different parts of himself to the United Nations. He said it was like there was also a Security Council, and the Security Council could pass different resolutions. He tended to veto doing his work and instead to go on enjoying himself. I said that I thought that was an interesting comparison.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Jack also said there were some stronger parts of himself and he made a list of these as well. The stronger parts included parts he named logic/maturity/reason, anger and resentment, enjoyment, laziness, physical needs, anxiety, depression, kindness and empathy, and “</a:t>
            </a:r>
            <a:r>
              <a:rPr lang="en-CA" dirty="0" err="1">
                <a:latin typeface="Times New Roman" panose="02020603050405020304" pitchFamily="18" charset="0"/>
                <a:ea typeface="Calibri" panose="020F0502020204030204" pitchFamily="34" charset="0"/>
              </a:rPr>
              <a:t>assholeishness</a:t>
            </a:r>
            <a:r>
              <a:rPr lang="en-CA" dirty="0">
                <a:latin typeface="Times New Roman" panose="02020603050405020304" pitchFamily="18" charset="0"/>
                <a:ea typeface="Calibri" panose="020F0502020204030204" pitchFamily="34" charset="0"/>
              </a:rPr>
              <a:t>.”  As you will see from his drawings, Jack tried to rank order these different aspects. He made some revisions in his rankings. He also made a diagram in which he fit them all together.  After he had completed these drawings, I complimented him on how much effort he had put into trying to help me understand what went on inside of him.  I said that I maybe had just one suggestion as to how these wonderful drawings could be revised.</a:t>
            </a:r>
            <a:r>
              <a:rPr lang="en-CA" dirty="0"/>
              <a:t> </a:t>
            </a: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59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0202" y="131974"/>
            <a:ext cx="8239027" cy="6466789"/>
          </a:xfrm>
          <a:prstGeom prst="rect">
            <a:avLst/>
          </a:prstGeom>
        </p:spPr>
      </p:pic>
    </p:spTree>
    <p:extLst>
      <p:ext uri="{BB962C8B-B14F-4D97-AF65-F5344CB8AC3E}">
        <p14:creationId xmlns:p14="http://schemas.microsoft.com/office/powerpoint/2010/main" val="3580808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37847" y="245097"/>
            <a:ext cx="7598005" cy="6363094"/>
          </a:xfrm>
          <a:prstGeom prst="rect">
            <a:avLst/>
          </a:prstGeom>
        </p:spPr>
      </p:pic>
    </p:spTree>
    <p:extLst>
      <p:ext uri="{BB962C8B-B14F-4D97-AF65-F5344CB8AC3E}">
        <p14:creationId xmlns:p14="http://schemas.microsoft.com/office/powerpoint/2010/main" val="53926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1" y="185530"/>
            <a:ext cx="7765773" cy="6559827"/>
          </a:xfrm>
          <a:prstGeom prst="rect">
            <a:avLst/>
          </a:prstGeom>
        </p:spPr>
      </p:pic>
    </p:spTree>
    <p:extLst>
      <p:ext uri="{BB962C8B-B14F-4D97-AF65-F5344CB8AC3E}">
        <p14:creationId xmlns:p14="http://schemas.microsoft.com/office/powerpoint/2010/main" val="2103552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4791"/>
            <a:ext cx="12191999" cy="618630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I told him his diagrams of how his internal parts worked together was two-dimensional. This was very helpful, but perhaps a three-dimensional diagram could give us even more information. For example, some aspects of his inside self he had outlined could maybe cover over or block awareness of other aspects.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asked me for examples. I said maybe I could give him two. Maybe laziness could be sort of a cover for anxiety. If he took a risk, then maybe anxiety about failing was what was blocking his progress and not so much laziness.  Another example might be that anger and resentment along with </a:t>
            </a:r>
            <a:r>
              <a:rPr lang="en-CA" dirty="0" err="1">
                <a:latin typeface="Times New Roman" panose="02020603050405020304" pitchFamily="18" charset="0"/>
                <a:ea typeface="Calibri" panose="020F0502020204030204" pitchFamily="34" charset="0"/>
                <a:cs typeface="Times New Roman" panose="02020603050405020304" pitchFamily="18" charset="0"/>
              </a:rPr>
              <a:t>assholeishness</a:t>
            </a:r>
            <a:r>
              <a:rPr lang="en-CA" dirty="0">
                <a:latin typeface="Times New Roman" panose="02020603050405020304" pitchFamily="18" charset="0"/>
                <a:ea typeface="Calibri" panose="020F0502020204030204" pitchFamily="34" charset="0"/>
                <a:cs typeface="Times New Roman" panose="02020603050405020304" pitchFamily="18" charset="0"/>
              </a:rPr>
              <a:t> could possibly cover over feelings of depression. Maybe it would be better for him to feel “I’m angry at you,” instead of feeling depression.  (This of course refers to “guilt depression” and the old psychoanalytic idea of depression as aggression turned against the self – not to the self psychology idea of “empty depression.”) I said I just wondered if adding this three-dimensional aspect might be helpful in thinking about his inside world.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An important question comes from this.  I envisage a psychodynamic process, which I want to superimpose on Jack’s functioning.  My theory involves a split in the self, involving victim and bully aspects, but which can also involve multiple splits and sub-splits as well.  This is my </a:t>
            </a:r>
            <a:r>
              <a:rPr lang="en-CA" i="1" dirty="0">
                <a:latin typeface="Times New Roman" panose="02020603050405020304" pitchFamily="18" charset="0"/>
                <a:ea typeface="Calibri" panose="020F0502020204030204" pitchFamily="34" charset="0"/>
                <a:cs typeface="Times New Roman" panose="02020603050405020304" pitchFamily="18" charset="0"/>
              </a:rPr>
              <a:t>frame</a:t>
            </a:r>
            <a:r>
              <a:rPr lang="en-CA" dirty="0">
                <a:latin typeface="Times New Roman" panose="02020603050405020304" pitchFamily="18" charset="0"/>
                <a:ea typeface="Calibri" panose="020F0502020204030204" pitchFamily="34" charset="0"/>
                <a:cs typeface="Times New Roman" panose="02020603050405020304" pitchFamily="18" charset="0"/>
              </a:rPr>
              <a:t>, my “frame of reference,” (to use a pun) which I think is an aspect of the unspoken but invariant assumptions that form the frame of the treatment process. Can there be any kind of </a:t>
            </a:r>
            <a:r>
              <a:rPr lang="en-CA" i="1" dirty="0">
                <a:latin typeface="Times New Roman" panose="02020603050405020304" pitchFamily="18" charset="0"/>
                <a:ea typeface="Calibri" panose="020F0502020204030204" pitchFamily="34" charset="0"/>
                <a:cs typeface="Times New Roman" panose="02020603050405020304" pitchFamily="18" charset="0"/>
              </a:rPr>
              <a:t>rapprochement </a:t>
            </a:r>
            <a:r>
              <a:rPr lang="en-CA" dirty="0">
                <a:latin typeface="Times New Roman" panose="02020603050405020304" pitchFamily="18" charset="0"/>
                <a:ea typeface="Calibri" panose="020F0502020204030204" pitchFamily="34" charset="0"/>
                <a:cs typeface="Times New Roman" panose="02020603050405020304" pitchFamily="18" charset="0"/>
              </a:rPr>
              <a:t>between the theory I want to use to understand Jack and the details of how he presents his internal world himself? Is his “frame” compatible with my “frame”? (Details about the frame are in </a:t>
            </a:r>
            <a:r>
              <a:rPr lang="en-CA" dirty="0" err="1">
                <a:latin typeface="Times New Roman" panose="02020603050405020304" pitchFamily="18" charset="0"/>
                <a:ea typeface="Calibri" panose="020F0502020204030204" pitchFamily="34" charset="0"/>
                <a:cs typeface="Times New Roman" panose="02020603050405020304" pitchFamily="18" charset="0"/>
              </a:rPr>
              <a:t>Bleger’s</a:t>
            </a:r>
            <a:r>
              <a:rPr lang="en-CA" dirty="0">
                <a:latin typeface="Times New Roman" panose="02020603050405020304" pitchFamily="18" charset="0"/>
                <a:ea typeface="Calibri" panose="020F0502020204030204" pitchFamily="34" charset="0"/>
                <a:cs typeface="Times New Roman" panose="02020603050405020304" pitchFamily="18" charset="0"/>
              </a:rPr>
              <a:t> classic (1967) paper entitled “Psycho-Analysis of the Psych-Analytic Frame.”)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I believe there can be rapprochement and compatibility.  I am trying to refer to splits in the self (or what Philip Bromberg would refer to as self-states).  Jack includes in what he understands as his internal functioning a number of self-states, mood states, motivational states, and other aspects such as physical needs, sickness, and acting like an efficient businessman.  It seems to me the split between bully and victim could subsume many of the aspects Jack describes from </a:t>
            </a:r>
            <a:endParaRPr lang="en-CA" dirty="0"/>
          </a:p>
        </p:txBody>
      </p:sp>
    </p:spTree>
    <p:extLst>
      <p:ext uri="{BB962C8B-B14F-4D97-AF65-F5344CB8AC3E}">
        <p14:creationId xmlns:p14="http://schemas.microsoft.com/office/powerpoint/2010/main" val="186367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8707" y="627321"/>
            <a:ext cx="10079665" cy="618630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his frame of reference.  For example: the victim part might include anger and resentment, anxiety, depression, kindness and empathy, desire, sadness, and generosity as Jack outlines these aspects.  The bully part might include “</a:t>
            </a:r>
            <a:r>
              <a:rPr lang="en-CA" dirty="0" err="1">
                <a:latin typeface="Times New Roman" panose="02020603050405020304" pitchFamily="18" charset="0"/>
                <a:ea typeface="Calibri" panose="020F0502020204030204" pitchFamily="34" charset="0"/>
                <a:cs typeface="Times New Roman" panose="02020603050405020304" pitchFamily="18" charset="0"/>
              </a:rPr>
              <a:t>assholeishness</a:t>
            </a:r>
            <a:r>
              <a:rPr lang="en-CA" dirty="0">
                <a:latin typeface="Times New Roman" panose="02020603050405020304" pitchFamily="18" charset="0"/>
                <a:ea typeface="Calibri" panose="020F0502020204030204" pitchFamily="34" charset="0"/>
                <a:cs typeface="Times New Roman" panose="02020603050405020304" pitchFamily="18" charset="0"/>
              </a:rPr>
              <a:t>,” as Jack calls it, anger and resentment as well, rebelliousness, and jealousy.  It seems to me that it would be helpful for the therapist to straddle both of these aspects; both of these frames.  That is, the therapist might do well to have his own specific theory of splitting in mind, while also including how Jack sees himself and how this might dovetail, or not dovetail, with how the therapist is seeing him, and what of value might result from a therapeutic collision of these two frames.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The next session we consider occurred a week after this one. In between the two sessions, his father called me. He told me that Jack had had a rough day at school because he had apparently failed or gotten a very bad grade in a math test, with the result that he left school early in a huff. Math was what he considered his best subject.  When his father called me, Jack was listening over the speaker and said he did not want to come see me today. I said that was okay, but then we would have to rebook. Jack then told his father he would come to see 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During this session, he responded briefly to the things I asked him. He said nothing spontaneously. He began by asking for the outline of the internal aspects of himself that he had completed in the last session. Fortunately, I had already scanned and made colour copies of his drawings from the last time.  (I had a feeling, almost a premonition, that having these drawings ready might be useful.) So I had these out and ready to go when he asked me for them. I handed them to him. He first worked on “revising” his previous outlines, and then made an entirely new list. He also made a map of how the different parts fit together inside of him as he saw it. Four of his drawings follow (P12, 13, 14, 15).</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941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9568" y="141402"/>
            <a:ext cx="7418894" cy="6598763"/>
          </a:xfrm>
          <a:prstGeom prst="rect">
            <a:avLst/>
          </a:prstGeom>
        </p:spPr>
      </p:pic>
    </p:spTree>
    <p:extLst>
      <p:ext uri="{BB962C8B-B14F-4D97-AF65-F5344CB8AC3E}">
        <p14:creationId xmlns:p14="http://schemas.microsoft.com/office/powerpoint/2010/main" val="292760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6445" y="179109"/>
            <a:ext cx="7701699" cy="6438508"/>
          </a:xfrm>
          <a:prstGeom prst="rect">
            <a:avLst/>
          </a:prstGeom>
        </p:spPr>
      </p:pic>
    </p:spTree>
    <p:extLst>
      <p:ext uri="{BB962C8B-B14F-4D97-AF65-F5344CB8AC3E}">
        <p14:creationId xmlns:p14="http://schemas.microsoft.com/office/powerpoint/2010/main" val="783487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276" y="254524"/>
            <a:ext cx="9219415" cy="6353666"/>
          </a:xfrm>
          <a:prstGeom prst="rect">
            <a:avLst/>
          </a:prstGeom>
        </p:spPr>
      </p:pic>
    </p:spTree>
    <p:extLst>
      <p:ext uri="{BB962C8B-B14F-4D97-AF65-F5344CB8AC3E}">
        <p14:creationId xmlns:p14="http://schemas.microsoft.com/office/powerpoint/2010/main" val="26887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60040885"/>
              </p:ext>
            </p:extLst>
          </p:nvPr>
        </p:nvGraphicFramePr>
        <p:xfrm>
          <a:off x="637953" y="425302"/>
          <a:ext cx="10898373" cy="6125206"/>
        </p:xfrm>
        <a:graphic>
          <a:graphicData uri="http://schemas.openxmlformats.org/presentationml/2006/ole">
            <mc:AlternateContent xmlns:mc="http://schemas.openxmlformats.org/markup-compatibility/2006">
              <mc:Choice xmlns:v="urn:schemas-microsoft-com:vml" Requires="v">
                <p:oleObj spid="_x0000_s1168" name="Document" r:id="rId3" imgW="5486400" imgH="3200400" progId="Word.Document.12">
                  <p:embed/>
                </p:oleObj>
              </mc:Choice>
              <mc:Fallback>
                <p:oleObj name="Document" r:id="rId3" imgW="5486400" imgH="3200400" progId="Word.Document.12">
                  <p:embed/>
                  <p:pic>
                    <p:nvPicPr>
                      <p:cNvPr id="17" name="Object 16"/>
                      <p:cNvPicPr/>
                      <p:nvPr/>
                    </p:nvPicPr>
                    <p:blipFill>
                      <a:blip r:embed="rId4"/>
                      <a:stretch>
                        <a:fillRect/>
                      </a:stretch>
                    </p:blipFill>
                    <p:spPr>
                      <a:xfrm>
                        <a:off x="637953" y="425302"/>
                        <a:ext cx="10898373" cy="6125206"/>
                      </a:xfrm>
                      <a:prstGeom prst="rect">
                        <a:avLst/>
                      </a:prstGeom>
                    </p:spPr>
                  </p:pic>
                </p:oleObj>
              </mc:Fallback>
            </mc:AlternateContent>
          </a:graphicData>
        </a:graphic>
      </p:graphicFrame>
    </p:spTree>
    <p:extLst>
      <p:ext uri="{BB962C8B-B14F-4D97-AF65-F5344CB8AC3E}">
        <p14:creationId xmlns:p14="http://schemas.microsoft.com/office/powerpoint/2010/main" val="2759761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3129092" y="-1971415"/>
            <a:ext cx="5805182" cy="10754689"/>
          </a:xfrm>
          <a:prstGeom prst="rect">
            <a:avLst/>
          </a:prstGeom>
        </p:spPr>
      </p:pic>
    </p:spTree>
    <p:extLst>
      <p:ext uri="{BB962C8B-B14F-4D97-AF65-F5344CB8AC3E}">
        <p14:creationId xmlns:p14="http://schemas.microsoft.com/office/powerpoint/2010/main" val="3541267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180" y="223284"/>
            <a:ext cx="11632019" cy="3970318"/>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He worked for some time revising his old list, marking a number of aspects of himself with the word “dead.” These aspects which he marked as “dead” included enjoyment, kindness and empathy, fulfillment, desire, rebelliousness, businessman-like and generosity. He changed the numbering of the aspects as well, marking depression as being “first up.”  He spent much of his time working on his new list. He asked me for “the word that says somebody who really doesn’t care about anything.” I suggested the word “apathy.” Jack responded “That’s it.”  His new list has a different order of internal aspects or factors. He now puts anger and resentment first, anxiety second, and then apathy and depression.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 think it is important to note how quickly Jack feels some aspects of his own internal functioning are destroyed or deadened.  I suspect that what happens when he experiences an overwhelming situation is that the bully aspect of his split self gets knocked out of commission and Jack then feels helpless, vulnerable, and exposed.  In other words, the victim aspect is now in the forefront.  As Jack suggests, the depression involved in feeling like a victim is now “first up,” and other aspects which belong to the bully aspect are now “dead,” including fulfillment, rebelliousness, and the capacity for enjoyment.  It seems to me that my theoretical stance toward Jack, my chosen “frame of reference,” can be integrated quite well with his own impressions of himself and his own view of his internal world, Jack’s frame of reference.</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29609" y="4412512"/>
            <a:ext cx="11557590" cy="2031325"/>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Continuing the theme of transference, in one session, he came in already playing his iPhone game “Age of Civilizations.” He continued to play it through much of the session, though towards the end, he spoke in a sustained way and put his phone down completely. I felt much more relaxed with him than usual, not needing to be so alert about going too quickly for him to tolerate. I also had a tendency to be self-revealing in a way I felt was productive.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Eventually, the talk turned to last Wednesday when he cancelled at the last minute. I asked what had led to him missing our meeting (D4, December 2, 2015).</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722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2141" y="467834"/>
            <a:ext cx="11536324" cy="2308324"/>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I … I don’t remember, but I guess I was just so tired from school I flopped down on the bed and forgot to come.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Well, when I got the cancellation message from your dad, I think he told me you didn’t go to school last Wednesday.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a:t>
            </a:r>
            <a:r>
              <a:rPr lang="en-CA" i="1" dirty="0">
                <a:latin typeface="Times New Roman" panose="02020603050405020304" pitchFamily="18" charset="0"/>
                <a:ea typeface="Calibri" panose="020F0502020204030204" pitchFamily="34" charset="0"/>
                <a:cs typeface="Times New Roman" panose="02020603050405020304" pitchFamily="18" charset="0"/>
              </a:rPr>
              <a:t>Thinking</a:t>
            </a:r>
            <a:r>
              <a:rPr lang="en-CA" dirty="0">
                <a:latin typeface="Times New Roman" panose="02020603050405020304" pitchFamily="18" charset="0"/>
                <a:ea typeface="Calibri" panose="020F0502020204030204" pitchFamily="34" charset="0"/>
                <a:cs typeface="Times New Roman" panose="02020603050405020304" pitchFamily="18" charset="0"/>
              </a:rPr>
              <a:t>) Oh, yeah, that was the day Turkey shot down the Russian warplane.(</a:t>
            </a:r>
            <a:r>
              <a:rPr lang="en-CA" i="1" dirty="0">
                <a:latin typeface="Times New Roman" panose="02020603050405020304" pitchFamily="18" charset="0"/>
                <a:ea typeface="Calibri" panose="020F0502020204030204" pitchFamily="34" charset="0"/>
                <a:cs typeface="Times New Roman" panose="02020603050405020304" pitchFamily="18" charset="0"/>
              </a:rPr>
              <a:t>on November 24, 2015</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thought there might be a nuclear conflict. I didn’t want to be away from home if a nuclear war broke out.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 nuclear war? Holy smokes!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If they’re going to blow everything up, I don’t want to be away somewhere; I want to be at home.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You had no confidence that there might be restraint; that the big guys would know when to stop?</a:t>
            </a:r>
            <a:endParaRPr lang="en-CA" dirty="0"/>
          </a:p>
        </p:txBody>
      </p:sp>
      <p:sp>
        <p:nvSpPr>
          <p:cNvPr id="9" name="Rectangle 8"/>
          <p:cNvSpPr/>
          <p:nvPr/>
        </p:nvSpPr>
        <p:spPr>
          <a:xfrm>
            <a:off x="372141" y="2913321"/>
            <a:ext cx="11355571" cy="341632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You kidding?</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Maybe without knowing it, that’s how you feel about all negative or aggressive interactions?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What do you mean?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That underneath you feel that anything aggressive may quickly get out of control, may escalate uncontrollably. Maybe you’ve even had that experience yourself, like when you blew your top after losing your subway pass?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haven’t thought about that.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No, but we’re thinking about it now.</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Unconsciously, I think Jack is always prepared for the possibility of “nuclear war.”  The bully aspect of the split self is always predisposed to see conflict, hostility and war.  The transference implication is that Jack may be ready to see me as having the potential for “invasive warfare” in respect to his boundaries and that there is in his phantasy always the potential for destructive interaction between us.</a:t>
            </a:r>
            <a:endParaRPr lang="en-CA" dirty="0"/>
          </a:p>
        </p:txBody>
      </p:sp>
    </p:spTree>
    <p:extLst>
      <p:ext uri="{BB962C8B-B14F-4D97-AF65-F5344CB8AC3E}">
        <p14:creationId xmlns:p14="http://schemas.microsoft.com/office/powerpoint/2010/main" val="616176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7078" y="276446"/>
            <a:ext cx="11600121" cy="341632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rPr>
              <a:t>Another session – and by now it will not be a surprise – involved his iPhone on which he played throughout the session. I asked him what he was playing, and he told me the game was called “Game of Civilizations.” We also spoke about his upcoming meeting with Ms. Robyn Weddepohl, a colleague who is undertaking social skills training with Jack. He told me he was glad that his weekend meeting with her did not conflict with him going to the Elmyra Maple Sugar Festival.  I was curious about this. He said it was hard to explain but he could show me </a:t>
            </a:r>
            <a:r>
              <a:rPr lang="en-CA" dirty="0">
                <a:latin typeface="Times New Roman" panose="02020603050405020304" pitchFamily="18" charset="0"/>
                <a:ea typeface="Calibri" panose="020F0502020204030204" pitchFamily="34" charset="0"/>
                <a:cs typeface="Times New Roman" panose="02020603050405020304" pitchFamily="18" charset="0"/>
              </a:rPr>
              <a:t>pictures on his iPhone. He did so, explaining what the pictures were. I felt a closeness and an intimacy with him when he allowed me to hold and to use his phone.  I accidentally switched out of the pictures he was showing me and saw some of his games, including the “Game of Civilizations,” which he then played for the rest of the session. We spoke together as he played.  Part of our dialogue unfolded as follows (D5, March 30, 2016):</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11" name="Rectangle 10"/>
          <p:cNvSpPr/>
          <p:nvPr/>
        </p:nvSpPr>
        <p:spPr>
          <a:xfrm>
            <a:off x="151002" y="2711302"/>
            <a:ext cx="11954312" cy="369331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There are different alliances in this game and I want to kick the US out of my alliance, but for some reason it got kicked in and then other countries came into the alliance as well.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These alliances are voluntary?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Some countries might join an alliance out of fear or they might join an alliance in a tricky way and then betray it.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That’s helpful to know, like how alliances might change and shift.  This happens in a lot of groups and alliances, even in groups with highly sophisticated adults. I’m starting to see a landscape involving groups and alliances with kids your age.  There are lots of different groups in high school and people come and go from these groups and maybe sometimes alliances shift.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don’t see it that way.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That’s wonderful! If all I saw was the same as what you see, we probably wouldn’t get anywhere. Part of my job is to have a different point of view and for us to share and compare our points of view. So I’m glad you don’t see it that way. But now that you’re thinking of it, what is your point of view?</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Uh, it is probably like you say.</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1199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89097" y="414669"/>
            <a:ext cx="11376837" cy="1477328"/>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I would be really interested in the groups that you do participate in at school.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Oh, there are too many and I really couldn’t describe them all.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Okay but maybe you could give some examples?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Well, for example, I’m a member of the human race. Then I’m a north American, a Canadian, a Torontonian, and so on. (</a:t>
            </a:r>
            <a:r>
              <a:rPr lang="en-CA" i="1" dirty="0">
                <a:latin typeface="Times New Roman" panose="02020603050405020304" pitchFamily="18" charset="0"/>
                <a:ea typeface="Calibri" panose="020F0502020204030204" pitchFamily="34" charset="0"/>
                <a:cs typeface="Times New Roman" panose="02020603050405020304" pitchFamily="18" charset="0"/>
              </a:rPr>
              <a:t>He seemed to be putting up a wall here</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489097" y="1891997"/>
            <a:ext cx="11376837" cy="4801314"/>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That’s great! So maybe I can give you my impression of the first group because I belong to the human race too. In some ways I’m very proud to be a member of this group – art and literary achievements, scientific achievements and things like that. On the other hand, when I see horrible terrorist acts on the news, acts that are disgusting, I start to feel ashamed and disgusted with this group and then I don’t want to belong to it so much. What about you?</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I’m not sure …  I really don’t want to talk about my experiences right now.</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Okay, but maybe later.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His talk is about alliances and how a person or a country could “join an alliance in a tricky way and then betray it.”  My feeling is that there is a strong transference implication here – if he and I did join in a “treatment alliance,” then might this just be a kind of trick on my part, perhaps a trick for me to invade him? And might I then betray him by attempting to conquer him internally? His anxiety seems to go up. In spite of my repeated cajoling of him, he refuses to speak of his own experiences around groups. Is this a sensitive area for him?</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A session from March 9, 2016 began with the discussion of temperature, a not unusual opening gambit for Jack. He then got into the issue of sexual feelings and his defenses against them. This was raised by Jack himself, which surprised me because sexual feelings are not his favourite topic. However, he conveniently (for him) spoke of them close to the end of the session. Jack is 16 years of age at this time. Parts of our dialogue went as follows (D6):</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942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28" y="85060"/>
            <a:ext cx="12036056" cy="7294305"/>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It’s too hot today – too hot outside and too hot in the room. (</a:t>
            </a:r>
            <a:r>
              <a:rPr lang="en-CA" i="1" dirty="0">
                <a:latin typeface="Times New Roman" panose="02020603050405020304" pitchFamily="18" charset="0"/>
                <a:ea typeface="Calibri" panose="020F0502020204030204" pitchFamily="34" charset="0"/>
                <a:cs typeface="Times New Roman" panose="02020603050405020304" pitchFamily="18" charset="0"/>
              </a:rPr>
              <a:t>There were actually record high temperatures today for March 9 in Toronto</a:t>
            </a:r>
            <a:r>
              <a:rPr lang="en-CA" dirty="0">
                <a:latin typeface="Times New Roman" panose="02020603050405020304" pitchFamily="18" charset="0"/>
                <a:ea typeface="Calibri" panose="020F0502020204030204" pitchFamily="34" charset="0"/>
                <a:cs typeface="Times New Roman" panose="02020603050405020304" pitchFamily="18" charset="0"/>
              </a:rPr>
              <a:t>.) I would prefer to be in Antarctica – at the Russian base there where the lowest temperature on record was recorded.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Robin: (</a:t>
            </a:r>
            <a:r>
              <a:rPr lang="en-CA" i="1" dirty="0">
                <a:latin typeface="Times New Roman" panose="02020603050405020304" pitchFamily="18" charset="0"/>
                <a:ea typeface="Calibri" panose="020F0502020204030204" pitchFamily="34" charset="0"/>
              </a:rPr>
              <a:t>I feel torn – I know he has sensory sensitivities, especially to temperature, but I also hope I can address emotional issues</a:t>
            </a:r>
            <a:r>
              <a:rPr lang="en-CA" dirty="0">
                <a:latin typeface="Times New Roman" panose="02020603050405020304" pitchFamily="18" charset="0"/>
                <a:ea typeface="Calibri" panose="020F0502020204030204" pitchFamily="34" charset="0"/>
              </a:rPr>
              <a:t>.) Right, but by now, you know what I usually do with </a:t>
            </a:r>
            <a:r>
              <a:rPr lang="en-CA" dirty="0">
                <a:latin typeface="Times New Roman" panose="02020603050405020304" pitchFamily="18" charset="0"/>
                <a:ea typeface="Calibri" panose="020F0502020204030204" pitchFamily="34" charset="0"/>
                <a:cs typeface="Times New Roman" panose="02020603050405020304" pitchFamily="18" charset="0"/>
              </a:rPr>
              <a:t>temperature talk such as hot and cold, warm and cool and all that – I relate it to feeling states.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Yeah, I know. But I’m thinking about self-destructiveness.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Wow!  Can I invite you to continue?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was reading about nanotechnology, so small robots inside of you can destroy cancer cells, but they could also destroy normal cells as well.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At this point, I ostentatiously pretend to talk to myself out loud</a:t>
            </a:r>
            <a:r>
              <a:rPr lang="en-CA" dirty="0">
                <a:latin typeface="Times New Roman" panose="02020603050405020304" pitchFamily="18" charset="0"/>
                <a:ea typeface="Calibri" panose="020F0502020204030204" pitchFamily="34" charset="0"/>
                <a:cs typeface="Times New Roman" panose="02020603050405020304" pitchFamily="18" charset="0"/>
              </a:rPr>
              <a:t>.) Just a second Jack, I need to consult with myself. Okay, Dr. Holloway, should I relate this to Jack’s personal situation? How could I do this?  Maybe I could ask about him cutting himself? (</a:t>
            </a:r>
            <a:r>
              <a:rPr lang="en-CA" i="1" dirty="0">
                <a:latin typeface="Times New Roman" panose="02020603050405020304" pitchFamily="18" charset="0"/>
                <a:ea typeface="Calibri" panose="020F0502020204030204" pitchFamily="34" charset="0"/>
                <a:cs typeface="Times New Roman" panose="02020603050405020304" pitchFamily="18" charset="0"/>
              </a:rPr>
              <a:t>My concern here is not making a “saturated” interpretation, and I consult out loud with myself to prepare Jack</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No, that was two years ago and I haven’t done it since then. But I do think about procrastination.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Procrastination – interesting, but maybe that has a self-destructive aspect as well? It’s probably not in your best interests?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There is a North Korean part of myself, like I said before. It’s totally irrational.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What’s irrational from one point of view maybe has meaning from another point of view. Could we invite the North Korean segment of yourself to say what’s on your mind, or I mean what’s on your mind in that part of yourself?</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You’ve already met that part – it’s the part that wanted to burn my classmates alive.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remember that part. You were feeling totally rejected as I recall, and maybe feeling so rejected could produce feelings of wanting to burn your classmates alive?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just want to suppress those feelings, and get rid of them.</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Maybe if we listened to those feelings, it could possibly be helpful, even to the rational aspects of ourselves?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Procrastination interferes with my work – it reminds me of sexual feelings.  I want to suppress those feelings too. I want to devote my energy to my work.</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4065790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59017" y="202019"/>
            <a:ext cx="9387280" cy="5632311"/>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Astonished Jack would raise this issue</a:t>
            </a:r>
            <a:r>
              <a:rPr lang="en-CA" dirty="0">
                <a:latin typeface="Times New Roman" panose="02020603050405020304" pitchFamily="18" charset="0"/>
                <a:ea typeface="Calibri" panose="020F0502020204030204" pitchFamily="34" charset="0"/>
                <a:cs typeface="Times New Roman" panose="02020603050405020304" pitchFamily="18" charset="0"/>
              </a:rPr>
              <a:t>) Well, sexual feelings are a bit hard to suppress.  I remember going to a lecture by a psychiatrist once and he talked about teenage males as being like “walking testosterone molecules.”  Like we’ve talked about before, everyone has sexual feelings. Guys probably have to ejaculate every so often, and only a few of them get along without some kind of masturbation from time to time. So if you’re spending a lot of time and energy suppressing sexual feelings, I wonder if that could take away from the energy you have to devote to your work?</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Uh, it looks like we’re at the end of our time?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I’ll take the hint. But maybe at another time we could be curious about what people can do with sexual feelings in addition to suppressing them?</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 think we touch on a major transference anxiety here.  The North Korean aspect of his split self (what I might refer to as the bully aspect) has fears with a paranoid colour.  If some aspects or parts of me actually do gain a foothold inside of him (the nanotechnology), would that be helpful and ameliorate troublesome aspects of himself?  Or would my “</a:t>
            </a:r>
            <a:r>
              <a:rPr lang="en-CA" dirty="0" err="1">
                <a:latin typeface="Times New Roman" panose="02020603050405020304" pitchFamily="18" charset="0"/>
                <a:ea typeface="Calibri" panose="020F0502020204030204" pitchFamily="34" charset="0"/>
                <a:cs typeface="Times New Roman" panose="02020603050405020304" pitchFamily="18" charset="0"/>
              </a:rPr>
              <a:t>nano</a:t>
            </a:r>
            <a:r>
              <a:rPr lang="en-CA" dirty="0">
                <a:latin typeface="Times New Roman" panose="02020603050405020304" pitchFamily="18" charset="0"/>
                <a:ea typeface="Calibri" panose="020F0502020204030204" pitchFamily="34" charset="0"/>
                <a:cs typeface="Times New Roman" panose="02020603050405020304" pitchFamily="18" charset="0"/>
              </a:rPr>
              <a:t>-invasion” of him be hostile and destructive?</a:t>
            </a:r>
            <a:r>
              <a:rPr lang="en-US" dirty="0">
                <a:latin typeface="Times New Roman" panose="02020603050405020304" pitchFamily="18" charset="0"/>
                <a:ea typeface="Calibri" panose="020F0502020204030204" pitchFamily="34" charset="0"/>
                <a:cs typeface="Times New Roman" panose="02020603050405020304" pitchFamily="18" charset="0"/>
              </a:rPr>
              <a:t> Is Jack’s desire for an exceedingly cool emotional temperature between us unconsciously in the service of “freezing out” an emotional “</a:t>
            </a:r>
            <a:r>
              <a:rPr lang="en-US" dirty="0" err="1">
                <a:latin typeface="Times New Roman" panose="02020603050405020304" pitchFamily="18" charset="0"/>
                <a:ea typeface="Calibri" panose="020F0502020204030204" pitchFamily="34" charset="0"/>
                <a:cs typeface="Times New Roman" panose="02020603050405020304" pitchFamily="18" charset="0"/>
              </a:rPr>
              <a:t>nano</a:t>
            </a:r>
            <a:r>
              <a:rPr lang="en-US" dirty="0">
                <a:latin typeface="Times New Roman" panose="02020603050405020304" pitchFamily="18" charset="0"/>
                <a:ea typeface="Calibri" panose="020F0502020204030204" pitchFamily="34" charset="0"/>
                <a:cs typeface="Times New Roman" panose="02020603050405020304" pitchFamily="18" charset="0"/>
              </a:rPr>
              <a:t>-invasion” by me? And does my fairly vigorous and hopeful pursuit of the theme of sexual feelings start to feel excessively hot and invasive to Jack?</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376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8349" y="1305342"/>
            <a:ext cx="9143999" cy="3416320"/>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Jack’s classmate Valerie (whom you will recall he wanted to burn alive) came up again in another session. This was in a discussion about trust and the lack of trust he felt in his peers. The discussion goes from lack of trust to his defense against intimacy and trust, which he calls his wall. This is likely an autistic defense. It was then possible for the first time to bring his transference up for specific discussion. He reassures himself that there is an “incredibly thick” wall between us, and little danger of us being close. Part of our dialogue went as follows (D7, January 14, 2014):</a:t>
            </a: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Well, trust is really important.</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Yeah, but there’s not a single kid I really trust. </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Even your friend </a:t>
            </a:r>
            <a:r>
              <a:rPr lang="en-US" dirty="0" err="1">
                <a:latin typeface="Times New Roman" panose="02020603050405020304" pitchFamily="18" charset="0"/>
                <a:ea typeface="Calibri" panose="020F0502020204030204" pitchFamily="34" charset="0"/>
                <a:cs typeface="Times New Roman" panose="02020603050405020304" pitchFamily="18" charset="0"/>
              </a:rPr>
              <a:t>Ramjit</a:t>
            </a:r>
            <a:r>
              <a:rPr lang="en-US" dirty="0">
                <a:latin typeface="Times New Roman" panose="02020603050405020304" pitchFamily="18" charset="0"/>
                <a:ea typeface="Calibri" panose="020F0502020204030204" pitchFamily="34" charset="0"/>
                <a:cs typeface="Times New Roman" panose="02020603050405020304" pitchFamily="18" charset="0"/>
              </a:rPr>
              <a:t> that we talked about? </a:t>
            </a:r>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Maybe – maybe I could trust him. </a:t>
            </a:r>
            <a:endParaRPr lang="en-CA" dirty="0"/>
          </a:p>
        </p:txBody>
      </p:sp>
    </p:spTree>
    <p:extLst>
      <p:ext uri="{BB962C8B-B14F-4D97-AF65-F5344CB8AC3E}">
        <p14:creationId xmlns:p14="http://schemas.microsoft.com/office/powerpoint/2010/main" val="2455334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60" y="223285"/>
            <a:ext cx="11897833" cy="6634716"/>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Robin: So with trust, how do you measure ...?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With towers.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You measure trust with ... towers?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Yeah, there are four towers in every structure I have for another person.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Structure? </a:t>
            </a:r>
          </a:p>
          <a:p>
            <a:r>
              <a:rPr lang="en-US" dirty="0">
                <a:latin typeface="Times New Roman" panose="02020603050405020304" pitchFamily="18" charset="0"/>
                <a:ea typeface="Calibri" panose="020F0502020204030204" pitchFamily="34" charset="0"/>
                <a:cs typeface="Times New Roman" panose="02020603050405020304" pitchFamily="18" charset="0"/>
              </a:rPr>
              <a:t>Jack: Yeah, a structure with four towers, including a tower for trust and a tower for friendliness. Each tower has a level and the level can change quickly. It can grow or it can get less. With </a:t>
            </a:r>
            <a:r>
              <a:rPr lang="en-US" dirty="0" err="1">
                <a:latin typeface="Times New Roman" panose="02020603050405020304" pitchFamily="18" charset="0"/>
                <a:ea typeface="Calibri" panose="020F0502020204030204" pitchFamily="34" charset="0"/>
                <a:cs typeface="Times New Roman" panose="02020603050405020304" pitchFamily="18" charset="0"/>
              </a:rPr>
              <a:t>Ramjit</a:t>
            </a:r>
            <a:r>
              <a:rPr lang="en-US" dirty="0">
                <a:latin typeface="Times New Roman" panose="02020603050405020304" pitchFamily="18" charset="0"/>
                <a:ea typeface="Calibri" panose="020F0502020204030204" pitchFamily="34" charset="0"/>
                <a:cs typeface="Times New Roman" panose="02020603050405020304" pitchFamily="18" charset="0"/>
              </a:rPr>
              <a:t>, the trust tower is pretty high, the highest of any of my friends.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And like I said, trust is really important. Including here – I mean between us. I’m wondering if I’m trustworthy enough for you to talk about the trust tower in my structure that you have; I mean how my trust tower is right now?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Oh, I don’t mind talking about it – it’s been growing.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I’m doing fairly well?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Yeah, it’s been growing since we first met and it’s pretty high right now. But the towers can change their height pretty quickly, so ...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So I should go carefully?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Uh, not really. Because of my wall.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So there’s a wall between us right now as we speak together here?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Yeah, but not just between us. I have a wall between me and everybody.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Okay, but we talked about your classmate Valerie before and I got the feeling you were pretty open with her, told her you liked her and didn’t have much of a wall between you?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You’re right, but that was stupid of me. I was really tired and I didn’t have much of a wall and now I regret it.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You felt she ignored you, right?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Damn right! </a:t>
            </a:r>
            <a:endParaRPr lang="en-CA" dirty="0"/>
          </a:p>
        </p:txBody>
      </p:sp>
    </p:spTree>
    <p:extLst>
      <p:ext uri="{BB962C8B-B14F-4D97-AF65-F5344CB8AC3E}">
        <p14:creationId xmlns:p14="http://schemas.microsoft.com/office/powerpoint/2010/main" val="1763963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8586" y="829340"/>
            <a:ext cx="11015330" cy="3970318"/>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Robin: And that wall between us, that’s here, right now, as we speak – can I know about that?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Oh, man, is it thick! You’ll never break through that wall, not for years. It’s incredibly thick.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So we may spend a really long time together, huh? But what if I said I didn’t want to break through your wall or hurt it in any way? That I feel we all need some kind of protection and I want to respect your wall. That I don’t want to break through it, but maybe to, uh, find a way around it or, uh, maybe some kind of the door in it you might open?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Well ... (</a:t>
            </a:r>
            <a:r>
              <a:rPr lang="en-US" i="1" dirty="0">
                <a:latin typeface="Times New Roman" panose="02020603050405020304" pitchFamily="18" charset="0"/>
                <a:ea typeface="Calibri" panose="020F0502020204030204" pitchFamily="34" charset="0"/>
                <a:cs typeface="Times New Roman" panose="02020603050405020304" pitchFamily="18" charset="0"/>
              </a:rPr>
              <a:t>hesitating and considering what I said</a:t>
            </a:r>
            <a:r>
              <a:rPr lang="en-US" dirty="0">
                <a:latin typeface="Times New Roman" panose="02020603050405020304" pitchFamily="18" charset="0"/>
                <a:ea typeface="Calibri" panose="020F0502020204030204" pitchFamily="34" charset="0"/>
                <a:cs typeface="Times New Roman" panose="02020603050405020304" pitchFamily="18" charset="0"/>
              </a:rPr>
              <a:t>) it’s ... it’s still going to be a long, long time. I’m not sure it can have any door in it – it’s a wall. Well, maybe, but it’ll be a long time.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I plan to be around for a while.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seems to be communicating a couple of things here.  One is his need to protect his vulnerable self (which I take be the victim aspect of the split between bully and victim in Asperger’s children).  Another is more unconscious and subtle, but which I tried to pick up on by saying that I plan to be around for a while.  This is his unconscious question: whether I will be able to tolerate him, to tolerate his neediness, and to stay with him.</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48586" y="4901609"/>
            <a:ext cx="10207256" cy="120032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rPr>
              <a:t>We next focus on the themes of transference, and how he presents his self. Much of our therapy derives from the game he is playing on his iPhone. Many therapists who deal with older children and adolescents can potentially be driven into a therapeutic frenzy when the adolescent whips out a smart phone during a session and calmly, with a sense of </a:t>
            </a:r>
            <a:r>
              <a:rPr lang="en-CA" i="1" dirty="0">
                <a:latin typeface="Times New Roman" panose="02020603050405020304" pitchFamily="18" charset="0"/>
                <a:ea typeface="Calibri" panose="020F0502020204030204" pitchFamily="34" charset="0"/>
              </a:rPr>
              <a:t>complete entitlement, </a:t>
            </a:r>
            <a:r>
              <a:rPr lang="en-CA" dirty="0">
                <a:latin typeface="Times New Roman" panose="02020603050405020304" pitchFamily="18" charset="0"/>
                <a:ea typeface="Calibri" panose="020F0502020204030204" pitchFamily="34" charset="0"/>
              </a:rPr>
              <a:t>checks or sends </a:t>
            </a:r>
            <a:endParaRPr lang="en-CA" dirty="0"/>
          </a:p>
        </p:txBody>
      </p:sp>
    </p:spTree>
    <p:extLst>
      <p:ext uri="{BB962C8B-B14F-4D97-AF65-F5344CB8AC3E}">
        <p14:creationId xmlns:p14="http://schemas.microsoft.com/office/powerpoint/2010/main" val="287570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828" y="669851"/>
            <a:ext cx="8155172" cy="369332"/>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rPr>
              <a:t>I explain these three types more completely in Table 1 as it appears in the book (P2) .</a:t>
            </a:r>
            <a:endParaRPr lang="en-CA" dirty="0"/>
          </a:p>
        </p:txBody>
      </p:sp>
      <p:graphicFrame>
        <p:nvGraphicFramePr>
          <p:cNvPr id="3" name="Object 2"/>
          <p:cNvGraphicFramePr>
            <a:graphicFrameLocks noChangeAspect="1"/>
          </p:cNvGraphicFramePr>
          <p:nvPr>
            <p:extLst>
              <p:ext uri="{D42A27DB-BD31-4B8C-83A1-F6EECF244321}">
                <p14:modId xmlns:p14="http://schemas.microsoft.com/office/powerpoint/2010/main" val="3643487473"/>
              </p:ext>
            </p:extLst>
          </p:nvPr>
        </p:nvGraphicFramePr>
        <p:xfrm>
          <a:off x="850604" y="1116419"/>
          <a:ext cx="10100931" cy="5628937"/>
        </p:xfrm>
        <a:graphic>
          <a:graphicData uri="http://schemas.openxmlformats.org/presentationml/2006/ole">
            <mc:AlternateContent xmlns:mc="http://schemas.openxmlformats.org/markup-compatibility/2006">
              <mc:Choice xmlns:v="urn:schemas-microsoft-com:vml" Requires="v">
                <p:oleObj spid="_x0000_s2191" name="Document" r:id="rId3" imgW="6311900" imgH="5562600" progId="Word.Document.12">
                  <p:embed/>
                </p:oleObj>
              </mc:Choice>
              <mc:Fallback>
                <p:oleObj name="Document" r:id="rId3" imgW="6311900" imgH="5562600" progId="Word.Document.12">
                  <p:embed/>
                  <p:pic>
                    <p:nvPicPr>
                      <p:cNvPr id="2" name="Object 1"/>
                      <p:cNvPicPr/>
                      <p:nvPr/>
                    </p:nvPicPr>
                    <p:blipFill>
                      <a:blip r:embed="rId4"/>
                      <a:stretch>
                        <a:fillRect/>
                      </a:stretch>
                    </p:blipFill>
                    <p:spPr>
                      <a:xfrm>
                        <a:off x="850604" y="1116419"/>
                        <a:ext cx="10100931" cy="5628937"/>
                      </a:xfrm>
                      <a:prstGeom prst="rect">
                        <a:avLst/>
                      </a:prstGeom>
                    </p:spPr>
                  </p:pic>
                </p:oleObj>
              </mc:Fallback>
            </mc:AlternateContent>
          </a:graphicData>
        </a:graphic>
      </p:graphicFrame>
    </p:spTree>
    <p:extLst>
      <p:ext uri="{BB962C8B-B14F-4D97-AF65-F5344CB8AC3E}">
        <p14:creationId xmlns:p14="http://schemas.microsoft.com/office/powerpoint/2010/main" val="1493200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116" y="595423"/>
            <a:ext cx="11652308" cy="618630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messages or starts playing games on their phone. I hope some of what I outline may illustrate how this kind of apparent resistance can be turned to good therapeutic use. (As </a:t>
            </a:r>
            <a:r>
              <a:rPr lang="en-CA" dirty="0" err="1">
                <a:latin typeface="Times New Roman" panose="02020603050405020304" pitchFamily="18" charset="0"/>
                <a:ea typeface="Calibri" panose="020F0502020204030204" pitchFamily="34" charset="0"/>
                <a:cs typeface="Times New Roman" panose="02020603050405020304" pitchFamily="18" charset="0"/>
              </a:rPr>
              <a:t>Civitarese</a:t>
            </a:r>
            <a:r>
              <a:rPr lang="en-CA" dirty="0">
                <a:latin typeface="Times New Roman" panose="02020603050405020304" pitchFamily="18" charset="0"/>
                <a:ea typeface="Calibri" panose="020F0502020204030204" pitchFamily="34" charset="0"/>
                <a:cs typeface="Times New Roman" panose="02020603050405020304" pitchFamily="18" charset="0"/>
              </a:rPr>
              <a:t> comments (2008, p. 74), “any new technology also implies elements for a new hermeneutics or ‘discourse on the text’.”)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It is May 20, 2015, and Jack uses his phone to play a game from the beginning of the session, right until the end of the session. In my usual manner, I express curiosity about what kind of game he might be playing. We pick up on the dialogue immediately after I ask him about the game in which he’s engaged (D8).</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It’s called “World Conquest” – it’s my favourite.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Can I know about it?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You try to conquer the world. You can make alliances, fight other alliances, and some countries are neutral.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Interesting – I would probably say I wanted an alliance with you in what we do together. Does that make any sense to you?</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Uh, yeah, an alliance, but neutral.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Neutral?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A-h-h-h-h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What if I wanted to get out of neutrality a bit, get closer to how your mind was working, understand you a bit better? </a:t>
            </a:r>
          </a:p>
          <a:p>
            <a:r>
              <a:rPr lang="en-CA" dirty="0">
                <a:latin typeface="Times New Roman" panose="02020603050405020304" pitchFamily="18" charset="0"/>
                <a:ea typeface="Calibri" panose="020F0502020204030204" pitchFamily="34" charset="0"/>
                <a:cs typeface="Times New Roman" panose="02020603050405020304" pitchFamily="18" charset="0"/>
              </a:rPr>
              <a:t>Jack: You’re about as close as I want right now.</a:t>
            </a:r>
          </a:p>
          <a:p>
            <a:r>
              <a:rPr lang="en-CA" dirty="0">
                <a:latin typeface="Times New Roman" panose="02020603050405020304" pitchFamily="18" charset="0"/>
                <a:ea typeface="Calibri" panose="020F0502020204030204" pitchFamily="34" charset="0"/>
                <a:cs typeface="Times New Roman" panose="02020603050405020304" pitchFamily="18" charset="0"/>
              </a:rPr>
              <a:t>Robin: You know; I think you use your iPhone really well as a kind of regulator between the two of us. Do you know what I mean?</a:t>
            </a:r>
          </a:p>
          <a:p>
            <a:r>
              <a:rPr lang="en-CA" dirty="0">
                <a:latin typeface="Times New Roman" panose="02020603050405020304" pitchFamily="18" charset="0"/>
                <a:ea typeface="Calibri" panose="020F0502020204030204" pitchFamily="34" charset="0"/>
                <a:cs typeface="Times New Roman" panose="02020603050405020304" pitchFamily="18" charset="0"/>
              </a:rPr>
              <a:t>Jack: Uh, explain a little?</a:t>
            </a:r>
          </a:p>
          <a:p>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1520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93" y="627320"/>
            <a:ext cx="11004698" cy="6186309"/>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Well, you can use it not to look at me and not to listen so much, kind of like the wall you told me about a long time ago. I mean your phone can be helpful and can also be a kind of wall.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Okay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So for example if I try to become less neutral too quickly, you could use it as a kind of wall?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For sure.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Interesting – focusing on your iPhone allows you to talk to me and we can have an alliance, but maybe it also regulates the alliance, I mean keeps it in your comfort zone.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That seems right to me, I guess.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This may help us understand the transference which is starting to unfold. Jack can handle an alliance, provided that it is at arm’s length in that he is able to control and regulate it, to keep it sufficiently cool. If things become “too hot,” then he needs to be able to retreat into a comforting neutrality.  In some ways, he does want there to be an alliance between us.  But on the other hand, he wants to feel things can be emotionally neutral or at least cool, and therefore safe.  I start to feel that I always need to allow him the scope to experience “an escape hatch of neutrality” so that things do not become unbearably emotionally hot for him.  What may help with this is “unsaturated” (open-ended, allusive, indirect) interpretations which do not too radically depart from Jack’s material.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About a month after this session, a similar one occurs. Once again this involves Jack playing on his iPhone for the whole session. And once again his play involves the game “World Conquest.” And once again he raises issues about the transference. I should also insert a word about the </a:t>
            </a:r>
            <a:r>
              <a:rPr lang="en-CA" dirty="0">
                <a:latin typeface="Times New Roman" panose="02020603050405020304" pitchFamily="18" charset="0"/>
                <a:ea typeface="Calibri" panose="020F0502020204030204" pitchFamily="34" charset="0"/>
                <a:cs typeface="Times New Roman" panose="02020603050405020304" pitchFamily="18" charset="0"/>
              </a:rPr>
              <a:t>countertransference. My feeling in many of these sessions was one of going forward hopefully but cautiously. The questions I experience are always “Am I going too fast?” and “If I am going </a:t>
            </a:r>
          </a:p>
        </p:txBody>
      </p:sp>
    </p:spTree>
    <p:extLst>
      <p:ext uri="{BB962C8B-B14F-4D97-AF65-F5344CB8AC3E}">
        <p14:creationId xmlns:p14="http://schemas.microsoft.com/office/powerpoint/2010/main" val="1693679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6297" y="754912"/>
            <a:ext cx="10462437" cy="5355312"/>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too fast, how do I find out?” One positive feature is that if I ask him directly, Jack is usually pretty clear as to whether I’m proceeding too quickly or not. I ask him about the game he is playing and our dialogue unfolds as follows (D9, June 10, 2015):</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I’m curious about your game.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Uh, “World Conquest.”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Oh, yeah, I remember.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I’m trying to invade … New Zealand right now. They had an alliance with my countries, but they betrayed me. They’re trying to invade my territory in South Africa. I have a treaty with South Africa and … right now Portugal is requesting peace. Forget it, I can conquer Portugal no problem!</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Yeah, we’ve talked about the two of us having an alliance, but sometimes it feeling sort of like I’m trying to invade you. (</a:t>
            </a:r>
            <a:r>
              <a:rPr lang="en-CA" i="1" dirty="0">
                <a:latin typeface="Times New Roman" panose="02020603050405020304" pitchFamily="18" charset="0"/>
                <a:ea typeface="Calibri" panose="020F0502020204030204" pitchFamily="34" charset="0"/>
                <a:cs typeface="Times New Roman" panose="02020603050405020304" pitchFamily="18" charset="0"/>
              </a:rPr>
              <a:t>My developing sense is that he unconsciously feels all human relating as invasive and, as a result, leaving him vulnerable and exposed. I want to pursue this a bit</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Yeah. I want to get to know you, but it shouldn’t be too … personal.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Often, therapy works best when it does get personal, but it needs to be at a tolerable speed.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No kidding.</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Everyone needs to be able to … sort of “take shelter” sometimes.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had a civics exam yesterday.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Would I be invading if I asked how it went?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785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935" y="499730"/>
            <a:ext cx="11440632" cy="5632311"/>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It seemed to be okay – I’m waiting to get the exam back.</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You know; I think you talking about civics is right on track.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Yeah?</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There are always issues to work out between governments, like who wants what and how fast to do things. Same issues between the two of us.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So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want an alliance with you, but that may also feel like an invasion to you. Maybe it would be not like a hostile invasion, but a sort of tourist invasion, like curiosity. I would get to know you from the inside like a tourist, but </a:t>
            </a:r>
            <a:r>
              <a:rPr lang="en-CA" i="1" dirty="0">
                <a:latin typeface="Times New Roman" panose="02020603050405020304" pitchFamily="18" charset="0"/>
                <a:ea typeface="Calibri" panose="020F0502020204030204" pitchFamily="34" charset="0"/>
                <a:cs typeface="Times New Roman" panose="02020603050405020304" pitchFamily="18" charset="0"/>
              </a:rPr>
              <a:t>not</a:t>
            </a:r>
            <a:r>
              <a:rPr lang="en-CA" dirty="0">
                <a:latin typeface="Times New Roman" panose="02020603050405020304" pitchFamily="18" charset="0"/>
                <a:ea typeface="Calibri" panose="020F0502020204030204" pitchFamily="34" charset="0"/>
                <a:cs typeface="Times New Roman" panose="02020603050405020304" pitchFamily="18" charset="0"/>
              </a:rPr>
              <a:t> in a way that would take you over.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Well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Well maybe?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Maybe.</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The theme of me “invading” him comes up again over a year later (October, 2016). I refer back to this session and to being a sort of “curious tourist” in his inner mental territory. Jack objects to my description, saying he would not let any “tourists” into his mind! We talk about this, and I am able to modify the metaphor and suggest I could be a sort of “benevolent and invited guest” into his territory. Jack responds that this is “a lot closer to how I feel” than my being a “tourist.”</a:t>
            </a: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3587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071" y="1305342"/>
            <a:ext cx="9882230" cy="2862322"/>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My sense of his transference is there are continuing anxieties around the possibility that I might want to invade him, penetrate into his mind, take over his mind, and almost reshape it in a way that seems better to me.  There is always a sense of guardedness as to how far he will allow me to go.  This sets up a dialectic in which my countertransference is one of cautiousness and carefulness, being alert to anything that might feel overwhelming to him.</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Near the end of 2015 (December 16), Jack once more came into the session playing “World Conquest” on his iPhone, and did not finish playing until the session was over. I adopted my usual stance of speaking to him as he played. The initial theme that emerged was that of conquering versus cooperating. This had to do with making alliances or treaties versus invading in order to conquer. </a:t>
            </a:r>
            <a:endParaRPr lang="en-CA" dirty="0"/>
          </a:p>
        </p:txBody>
      </p:sp>
    </p:spTree>
    <p:extLst>
      <p:ext uri="{BB962C8B-B14F-4D97-AF65-F5344CB8AC3E}">
        <p14:creationId xmlns:p14="http://schemas.microsoft.com/office/powerpoint/2010/main" val="1745512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465" y="542259"/>
            <a:ext cx="11079126" cy="590931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It seems very much like a continuation of previous sessions, such as the immediately preceding one. Our dialogue was as follows (D10):</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I’m getting resistance now – resistance in some of the territories I conquered.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Resistance?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Yeah, like here are rebel groups, resistance groups, who are resisting my conquest.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Interesting – because the word “resistance” has a special meaning in the work I do. It means sort of like people who want to push their therapist away, and not talk about things that could be important, because they are upsetting. Some people might feel that you playing this game is a kind of resistance, like the wall we talked about before, putting up a wall between us.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Playing this game is </a:t>
            </a:r>
            <a:r>
              <a:rPr lang="en-CA" i="1" dirty="0">
                <a:latin typeface="Times New Roman" panose="02020603050405020304" pitchFamily="18" charset="0"/>
                <a:ea typeface="Calibri" panose="020F0502020204030204" pitchFamily="34" charset="0"/>
                <a:cs typeface="Times New Roman" panose="02020603050405020304" pitchFamily="18" charset="0"/>
              </a:rPr>
              <a:t>not</a:t>
            </a:r>
            <a:r>
              <a:rPr lang="en-CA" dirty="0">
                <a:latin typeface="Times New Roman" panose="02020603050405020304" pitchFamily="18" charset="0"/>
                <a:ea typeface="Calibri" panose="020F0502020204030204" pitchFamily="34" charset="0"/>
                <a:cs typeface="Times New Roman" panose="02020603050405020304" pitchFamily="18" charset="0"/>
              </a:rPr>
              <a:t> a wall, it helps me, it helps me take part in our meeting.</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Yeah, that’s really useful, we’re kind of talking about, like, “resistance versus assistance.”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Huh?</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mean that I could see what you’re doing, playing the game all through our meeting, as a kind of resistance, a way of avoiding talking about things. You see it differently, as a kind of </a:t>
            </a:r>
            <a:r>
              <a:rPr lang="en-CA" i="1" dirty="0">
                <a:latin typeface="Times New Roman" panose="02020603050405020304" pitchFamily="18" charset="0"/>
                <a:ea typeface="Calibri" panose="020F0502020204030204" pitchFamily="34" charset="0"/>
                <a:cs typeface="Times New Roman" panose="02020603050405020304" pitchFamily="18" charset="0"/>
              </a:rPr>
              <a:t>assistance</a:t>
            </a:r>
            <a:r>
              <a:rPr lang="en-CA" dirty="0">
                <a:latin typeface="Times New Roman" panose="02020603050405020304" pitchFamily="18" charset="0"/>
                <a:ea typeface="Calibri" panose="020F0502020204030204" pitchFamily="34" charset="0"/>
                <a:cs typeface="Times New Roman" panose="02020603050405020304" pitchFamily="18" charset="0"/>
              </a:rPr>
              <a:t>, </a:t>
            </a:r>
            <a:r>
              <a:rPr lang="en-CA" i="1" dirty="0">
                <a:latin typeface="Times New Roman" panose="02020603050405020304" pitchFamily="18" charset="0"/>
                <a:ea typeface="Calibri" panose="020F0502020204030204" pitchFamily="34" charset="0"/>
                <a:cs typeface="Times New Roman" panose="02020603050405020304" pitchFamily="18" charset="0"/>
              </a:rPr>
              <a:t>assisting</a:t>
            </a:r>
            <a:r>
              <a:rPr lang="en-CA" dirty="0">
                <a:latin typeface="Times New Roman" panose="02020603050405020304" pitchFamily="18" charset="0"/>
                <a:ea typeface="Calibri" panose="020F0502020204030204" pitchFamily="34" charset="0"/>
                <a:cs typeface="Times New Roman" panose="02020603050405020304" pitchFamily="18" charset="0"/>
              </a:rPr>
              <a:t> you in taking part in the meeting and talking about things.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Y-e-e-e-s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If we both stuck with seeing things in such different ways, this could lead to misunderstandings. I need to see things from your point of view, how the iPhone is an </a:t>
            </a:r>
            <a:r>
              <a:rPr lang="en-CA" i="1" dirty="0">
                <a:latin typeface="Times New Roman" panose="02020603050405020304" pitchFamily="18" charset="0"/>
                <a:ea typeface="Calibri" panose="020F0502020204030204" pitchFamily="34" charset="0"/>
                <a:cs typeface="Times New Roman" panose="02020603050405020304" pitchFamily="18" charset="0"/>
              </a:rPr>
              <a:t>assistance</a:t>
            </a:r>
            <a:r>
              <a:rPr lang="en-CA" dirty="0">
                <a:latin typeface="Times New Roman" panose="02020603050405020304" pitchFamily="18" charset="0"/>
                <a:ea typeface="Calibri" panose="020F0502020204030204" pitchFamily="34" charset="0"/>
                <a:cs typeface="Times New Roman" panose="02020603050405020304" pitchFamily="18" charset="0"/>
              </a:rPr>
              <a:t> to you.</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That might help.</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think so, too.</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59189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377" y="425301"/>
            <a:ext cx="9611832" cy="5632311"/>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I think some important things are happening in his transference.  Unconsciously, there seem to be fears around me invading him and attempting to conquer him.  He has a strong need to resist and repel what he unconsciously fears to be my invasive conquest.  At the same time, I try to say that I respect and even value his “resistance,” and that I will try to see things from his point of view.</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A final session which was focused on the transference comes from January 27, 2016.  Jack referred to the therapy I was doing with him as “a business.” I was immediately alerted because at some point, many adolescents will say to the therapist “You’re only in it for the money,” or something similar. The implication is that “You really don’t care about me personally.” As it turned out, this seemed to be the case for Jack. After he called the therapy “a business,” the dialogue between us went as follows (D11):</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 business, eh? I’d like to hear more.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My parents pay for the therapy.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Yes, right. But do you feel I’m treating </a:t>
            </a:r>
            <a:r>
              <a:rPr lang="en-CA" i="1" dirty="0">
                <a:latin typeface="Times New Roman" panose="02020603050405020304" pitchFamily="18" charset="0"/>
                <a:ea typeface="Calibri" panose="020F0502020204030204" pitchFamily="34" charset="0"/>
                <a:cs typeface="Times New Roman" panose="02020603050405020304" pitchFamily="18" charset="0"/>
              </a:rPr>
              <a:t>you</a:t>
            </a:r>
            <a:r>
              <a:rPr lang="en-CA" dirty="0">
                <a:latin typeface="Times New Roman" panose="02020603050405020304" pitchFamily="18" charset="0"/>
                <a:ea typeface="Calibri" panose="020F0502020204030204" pitchFamily="34" charset="0"/>
                <a:cs typeface="Times New Roman" panose="02020603050405020304" pitchFamily="18" charset="0"/>
              </a:rPr>
              <a:t> like a business, like you’re a business to 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Well, I don’t know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Can I ask your impression – let me be direct – do I </a:t>
            </a:r>
            <a:r>
              <a:rPr lang="en-CA" i="1" dirty="0">
                <a:latin typeface="Times New Roman" panose="02020603050405020304" pitchFamily="18" charset="0"/>
                <a:ea typeface="Calibri" panose="020F0502020204030204" pitchFamily="34" charset="0"/>
                <a:cs typeface="Times New Roman" panose="02020603050405020304" pitchFamily="18" charset="0"/>
              </a:rPr>
              <a:t>care</a:t>
            </a:r>
            <a:r>
              <a:rPr lang="en-CA" dirty="0">
                <a:latin typeface="Times New Roman" panose="02020603050405020304" pitchFamily="18" charset="0"/>
                <a:ea typeface="Calibri" panose="020F0502020204030204" pitchFamily="34" charset="0"/>
                <a:cs typeface="Times New Roman" panose="02020603050405020304" pitchFamily="18" charset="0"/>
              </a:rPr>
              <a:t> about you or not?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Yes, and no – you probably wouldn’t sacrifice your life for 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Surprised</a:t>
            </a:r>
            <a:r>
              <a:rPr lang="en-CA" dirty="0">
                <a:latin typeface="Times New Roman" panose="02020603050405020304" pitchFamily="18" charset="0"/>
                <a:ea typeface="Calibri" panose="020F0502020204030204" pitchFamily="34" charset="0"/>
                <a:cs typeface="Times New Roman" panose="02020603050405020304" pitchFamily="18" charset="0"/>
              </a:rPr>
              <a:t>) There are probably limits on all caring. Do you want me to say my feelings about things?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Yes.</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6122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730" y="499730"/>
            <a:ext cx="11036596" cy="590931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I like money and I’m as greedy as anybody else.  I need money to pay for the office and everything in it. I also like to have a good life, to buy things, to take holidays, and all the rest of it.  But if all I wanted was money, then my work would become pretty boring. I enjoy the people I see, I’m curious about them, I like to learn about them, I want to be helpful if I can be. I would probably do what I’m doing even if I was not paid for it, assuming I could still survive.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That sounds sort of right and I probably feel the same about architecture.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don’t want to make things too direct for you if you can’t tolerate it. But let me ask the question: do you feel I care about you?</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guess I feel there’s some caring.</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Do you feel like I care about your well-being, your future, your ability to enjoy life?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 I’m not sure about that. I have my walls and my walls are quite thick.</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Wow, I feel like I’m in a time warp because it’s like I’m going to say exactly the same thing I did a year or two ago when you told me how thick your walls were – do you remember? – That maybe I could find a window into the wall or maybe you would let me in, but I don’t want to break my way in.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Yeah, I remember. Maybe I can let you break off pieces of the wall and get a little closer.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Good.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But there are multiple walls, maybe six, and the most inside one is the subconscious.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Sort of like the castle you drew a few weeks back?</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That’s the one. You’re making progress and you’re maybe halfway through the first wall.  The furthest anybody has gone is my two friends. Tom is about halfway through the third wall and Joey is beginning to get through the third well as well.</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424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948" y="584791"/>
            <a:ext cx="9909545" cy="5632311"/>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Robin:  I respect walls and everybody needs them including myself.  My hope is you’ll feel able to trust me and allow me through some of your walls and maybe if you found this was an okay experience then this would be something you could apply in other relationships as well.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Okay. Today I’m playing “World Conquer 3.” Do you want to see? (</a:t>
            </a:r>
            <a:r>
              <a:rPr lang="en-CA" i="1" dirty="0">
                <a:latin typeface="Times New Roman" panose="02020603050405020304" pitchFamily="18" charset="0"/>
                <a:ea typeface="Calibri" panose="020F0502020204030204" pitchFamily="34" charset="0"/>
                <a:cs typeface="Times New Roman" panose="02020603050405020304" pitchFamily="18" charset="0"/>
              </a:rPr>
              <a:t>Hands me his iPhone</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I feel he’s letting me through a wall just by letting me be familiar with some of the details of the game he is playing. He tries to explain parts of it and how it works. He lets me press some of the buttons to see how it works</a:t>
            </a:r>
            <a:r>
              <a:rPr lang="en-CA" dirty="0">
                <a:latin typeface="Times New Roman" panose="02020603050405020304" pitchFamily="18" charset="0"/>
                <a:ea typeface="Calibri" panose="020F0502020204030204" pitchFamily="34" charset="0"/>
                <a:cs typeface="Times New Roman" panose="02020603050405020304" pitchFamily="18" charset="0"/>
              </a:rPr>
              <a:t>.) I’m touched you would let me see these things because it’s an important part of your life.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Not such an important part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Maybe not, but a part I didn’t know about before.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It is an important development when the adolescent raises the issue: do you really care about me?  Jack very cautiously suggests that maybe I could get through his walls and maybe he could let me break off pieces and get a little closer.  However, he still needs the reassurance that there are multiple walls so that he can fend me off if needed.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Interestingly, the issue of my caring for him or not, and how it presented in his transference (along with the reverberations in my countertransference) came up again (May 4, 2016).  He came quite late for this particular session.  I had received a telephone call from his father apologizing, saying the parents had forgotten to remind him, and that he would be at my office about 20 minutes late.</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1029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460" y="446567"/>
            <a:ext cx="10313582" cy="590931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He rushed into my office and said he was sorry for being late.  There was a brief conversation, and then our dialogue went as follows (D12):</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I’m just curious as to what held you up and made you late.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Did you get the message from my father?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Yes, but I’m hoping you could fill me in on the details?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My parents were talking and they forgot to remind me of our meeting.</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So it’s kind of like their fault?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No, I should’ve remembered what time it was as well.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Yeah, but then could we wonder what blocked you from remembering, what stood in your way?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Maybe I’m just lazy.</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Well, I’m not sure if I buy that yet.  I don’t know if you remember us talking before about different parts of yourself, when you made a list of them, and I remember you saying that there may even be 100 or more parts.  My sense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Sure I remember.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Good. So my sense of things is that maybe some of these parts, one or two or three, may not have wanted to come to see me today.  Maybe that includes the North Korean part we talked about before.  Maybe some of your parts wanted to come today but maybe one or a few of your parts didn’t want to?</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U-h-h-h-h … not sure about that.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rPr>
              <a:t>Robin: Didn’t you say that the parts were, well, kind of like the United Nations and one part could veto another part?  Perhaps one or a few of your parts wanted to veto you coming here </a:t>
            </a:r>
            <a:r>
              <a:rPr lang="en-CA" dirty="0">
                <a:latin typeface="Times New Roman" panose="02020603050405020304" pitchFamily="18" charset="0"/>
                <a:ea typeface="Calibri" panose="020F0502020204030204" pitchFamily="34" charset="0"/>
                <a:cs typeface="Times New Roman" panose="02020603050405020304" pitchFamily="18" charset="0"/>
              </a:rPr>
              <a:t>today?</a:t>
            </a:r>
          </a:p>
        </p:txBody>
      </p:sp>
    </p:spTree>
    <p:extLst>
      <p:ext uri="{BB962C8B-B14F-4D97-AF65-F5344CB8AC3E}">
        <p14:creationId xmlns:p14="http://schemas.microsoft.com/office/powerpoint/2010/main" val="4149801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423" y="563526"/>
            <a:ext cx="10866475" cy="92333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What is central in establishing these three types is, first, which aspect of the split self predominates – the bully aspect or the victim aspect, and, second, what kind of anxieties predominate – existential ones or relational ones. Details are in the book.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80483" y="1796901"/>
            <a:ext cx="10781415" cy="2308324"/>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I came to view Jack as fitting well into what I have called the “uninhibited / aggressive type” of Asperger’s. This is based on a number of factors, especially his attitude towards peers (hostile), his behaviours (sometimes confrontatively challenging towards others) and his anxieties (“everyone is out to hurt me”). One indication is the angry-at-the-world and fire-spewing dragon he saw on the Rorschach when I assessed him. Another indication is the feelings he expressed about what should happen to a female peer in his grade 9 class named Valerie, by whom he felt attracted. He finally mustered up the courage to speak to her. I began weekly psychoanalytic psychotherapy with Jack in September of 2013. His encounter with Valerie took place a month later. When he spoke of this encounter in our session just after he had spoken to Valerie, he told me (Dialogue 1, D1, October 8, 2013):</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80484" y="4263657"/>
            <a:ext cx="10111562" cy="2585323"/>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Jack: She just ignored me, like </a:t>
            </a:r>
            <a:r>
              <a:rPr lang="en-US" i="1" dirty="0">
                <a:latin typeface="Times New Roman" panose="02020603050405020304" pitchFamily="18" charset="0"/>
                <a:ea typeface="Calibri" panose="020F0502020204030204" pitchFamily="34" charset="0"/>
                <a:cs typeface="Times New Roman" panose="02020603050405020304" pitchFamily="18" charset="0"/>
              </a:rPr>
              <a:t>total</a:t>
            </a:r>
            <a:r>
              <a:rPr lang="en-US" dirty="0">
                <a:latin typeface="Times New Roman" panose="02020603050405020304" pitchFamily="18" charset="0"/>
                <a:ea typeface="Calibri" panose="020F0502020204030204" pitchFamily="34" charset="0"/>
                <a:cs typeface="Times New Roman" panose="02020603050405020304" pitchFamily="18" charset="0"/>
              </a:rPr>
              <a:t> rejection.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Didn’t reply when you spoke to her?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Total rejection, like all the other kids.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What did you say to her when ...?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All of them should be burnt alive, like I told you before.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So they’d understand your pain?</a:t>
            </a:r>
            <a:r>
              <a:rPr lang="en-US" dirty="0">
                <a:latin typeface="MS Gothic" panose="020B0609070205080204" pitchFamily="49" charset="-128"/>
                <a:ea typeface="Calibri" panose="020F0502020204030204" pitchFamily="34" charset="0"/>
                <a:cs typeface="MS Gothic" panose="020B0609070205080204" pitchFamily="49" charset="-128"/>
              </a:rPr>
              <a:t> </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i="1" dirty="0">
                <a:latin typeface="Times New Roman" panose="02020603050405020304" pitchFamily="18" charset="0"/>
                <a:ea typeface="Calibri" panose="020F0502020204030204" pitchFamily="34" charset="0"/>
                <a:cs typeface="Times New Roman" panose="02020603050405020304" pitchFamily="18" charset="0"/>
              </a:rPr>
              <a:t>Me naively commenting as if he were neurotic</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a:t>
            </a:r>
            <a:r>
              <a:rPr lang="en-US" i="1" dirty="0">
                <a:latin typeface="Times New Roman" panose="02020603050405020304" pitchFamily="18" charset="0"/>
                <a:ea typeface="Calibri" panose="020F0502020204030204" pitchFamily="34" charset="0"/>
                <a:cs typeface="Times New Roman" panose="02020603050405020304" pitchFamily="18" charset="0"/>
              </a:rPr>
              <a:t>No</a:t>
            </a:r>
            <a:r>
              <a:rPr lang="en-US" dirty="0">
                <a:latin typeface="Times New Roman" panose="02020603050405020304" pitchFamily="18" charset="0"/>
                <a:ea typeface="Calibri" panose="020F0502020204030204" pitchFamily="34" charset="0"/>
                <a:cs typeface="Times New Roman" panose="02020603050405020304" pitchFamily="18" charset="0"/>
              </a:rPr>
              <a:t>; so they’d </a:t>
            </a:r>
            <a:r>
              <a:rPr lang="en-US" i="1" dirty="0">
                <a:latin typeface="Times New Roman" panose="02020603050405020304" pitchFamily="18" charset="0"/>
                <a:ea typeface="Calibri" panose="020F0502020204030204" pitchFamily="34" charset="0"/>
                <a:cs typeface="Times New Roman" panose="02020603050405020304" pitchFamily="18" charset="0"/>
              </a:rPr>
              <a:t>feel</a:t>
            </a:r>
            <a:r>
              <a:rPr lang="en-US" dirty="0">
                <a:latin typeface="Times New Roman" panose="02020603050405020304" pitchFamily="18" charset="0"/>
                <a:ea typeface="Calibri" panose="020F0502020204030204" pitchFamily="34" charset="0"/>
                <a:cs typeface="Times New Roman" panose="02020603050405020304" pitchFamily="18" charset="0"/>
              </a:rPr>
              <a:t> the pain that I feel.</a:t>
            </a:r>
            <a:r>
              <a:rPr lang="en-US" dirty="0">
                <a:latin typeface="MS Gothic" panose="020B0609070205080204" pitchFamily="49" charset="-128"/>
                <a:ea typeface="Calibri" panose="020F0502020204030204" pitchFamily="34" charset="0"/>
                <a:cs typeface="MS Gothic" panose="020B0609070205080204" pitchFamily="49" charset="-128"/>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Robin: The pain of being rejected. (</a:t>
            </a:r>
            <a:r>
              <a:rPr lang="en-US" i="1" dirty="0">
                <a:latin typeface="Times New Roman" panose="02020603050405020304" pitchFamily="18" charset="0"/>
                <a:ea typeface="Calibri" panose="020F0502020204030204" pitchFamily="34" charset="0"/>
                <a:cs typeface="Times New Roman" panose="02020603050405020304" pitchFamily="18" charset="0"/>
              </a:rPr>
              <a:t>Again, me commenting as if he were at a neurotic level</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Jack: Being treated like I didn’t exist, like I was nothing. (</a:t>
            </a:r>
            <a:r>
              <a:rPr lang="en-US" i="1" dirty="0">
                <a:latin typeface="Times New Roman" panose="02020603050405020304" pitchFamily="18" charset="0"/>
                <a:ea typeface="Calibri" panose="020F0502020204030204" pitchFamily="34" charset="0"/>
                <a:cs typeface="Times New Roman" panose="02020603050405020304" pitchFamily="18" charset="0"/>
              </a:rPr>
              <a:t>An autistic level of anxiety</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18917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8828" y="510363"/>
            <a:ext cx="10398642" cy="590931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Well, that might be true.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Could you maybe, uh, fill in some of the details for us?</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probably couldn’t.</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a:t>
            </a:r>
            <a:r>
              <a:rPr lang="en-CA" i="1" dirty="0">
                <a:latin typeface="Times New Roman" panose="02020603050405020304" pitchFamily="18" charset="0"/>
                <a:ea typeface="Calibri" panose="020F0502020204030204" pitchFamily="34" charset="0"/>
                <a:cs typeface="Times New Roman" panose="02020603050405020304" pitchFamily="18" charset="0"/>
              </a:rPr>
              <a:t>Pause</a:t>
            </a:r>
            <a:r>
              <a:rPr lang="en-CA" dirty="0">
                <a:latin typeface="Times New Roman" panose="02020603050405020304" pitchFamily="18" charset="0"/>
                <a:ea typeface="Calibri" panose="020F0502020204030204" pitchFamily="34" charset="0"/>
                <a:cs typeface="Times New Roman" panose="02020603050405020304" pitchFamily="18" charset="0"/>
              </a:rPr>
              <a:t>. </a:t>
            </a:r>
            <a:r>
              <a:rPr lang="en-CA" i="1" dirty="0">
                <a:latin typeface="Times New Roman" panose="02020603050405020304" pitchFamily="18" charset="0"/>
                <a:ea typeface="Calibri" panose="020F0502020204030204" pitchFamily="34" charset="0"/>
                <a:cs typeface="Times New Roman" panose="02020603050405020304" pitchFamily="18" charset="0"/>
              </a:rPr>
              <a:t>I have to change gears</a:t>
            </a:r>
            <a:r>
              <a:rPr lang="en-CA" dirty="0">
                <a:latin typeface="Times New Roman" panose="02020603050405020304" pitchFamily="18" charset="0"/>
                <a:ea typeface="Calibri" panose="020F0502020204030204" pitchFamily="34" charset="0"/>
                <a:cs typeface="Times New Roman" panose="02020603050405020304" pitchFamily="18" charset="0"/>
              </a:rPr>
              <a:t>.)  I’m curious about the game you’re playing on your iPhone.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It’s called “Rapture.”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haven’t heard about that game before and I’m feeling curious about the word ‘rapture’.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You did exactly the same thing last time I played this game. I told you the name and you wanted to look up the meaning of the word.</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Well, you sure got me there.  I remember that now.  It reminds me that we also talked back then about whether or not I cared about you.  You said I probably wouldn’t risk my life for you – do you remember?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Yes, I sure do.</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It’s starting to sound to me now that you have sort of “all or nothing” feeling about caring.  Sort of like a person would risk their life for the other person, or they really don’t care at all?</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a:latin typeface="Times New Roman" panose="02020603050405020304" pitchFamily="18" charset="0"/>
                <a:ea typeface="Calibri" panose="020F0502020204030204" pitchFamily="34" charset="0"/>
                <a:cs typeface="Times New Roman" panose="02020603050405020304" pitchFamily="18" charset="0"/>
              </a:rPr>
              <a:t>Jack:  </a:t>
            </a:r>
            <a:r>
              <a:rPr lang="en-CA" dirty="0">
                <a:latin typeface="Times New Roman" panose="02020603050405020304" pitchFamily="18" charset="0"/>
                <a:ea typeface="Calibri" panose="020F0502020204030204" pitchFamily="34" charset="0"/>
                <a:cs typeface="Times New Roman" panose="02020603050405020304" pitchFamily="18" charset="0"/>
              </a:rPr>
              <a:t>I’m really not sure about people caring about me, even people who are close to 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Maybe you can give me an example?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don’t think I would risk my life for my father.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So what about your mother?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 I probably wouldn’t risk my life for my mother either.</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I think you’re really helping us now.  It starts to feel to me like caring is for you a sort of big responsibility or even a burden.  Sort of like you should be prepared to risk your life for the other person or else you shouldn’t say you cared?</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831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670" y="574157"/>
            <a:ext cx="11430000" cy="5909310"/>
          </a:xfrm>
          <a:prstGeom prst="rect">
            <a:avLst/>
          </a:prstGeom>
        </p:spPr>
        <p:txBody>
          <a:bodyPr wrap="square">
            <a:spAutoFit/>
          </a:bodyPr>
          <a:lstStyle/>
          <a:p>
            <a:r>
              <a:rPr lang="en-CA" dirty="0">
                <a:latin typeface="Times New Roman" panose="02020603050405020304" pitchFamily="18" charset="0"/>
                <a:ea typeface="Calibri" panose="020F0502020204030204" pitchFamily="34" charset="0"/>
                <a:cs typeface="Times New Roman" panose="02020603050405020304" pitchFamily="18" charset="0"/>
              </a:rPr>
              <a:t>Jack: (</a:t>
            </a:r>
            <a:r>
              <a:rPr lang="en-CA" i="1" dirty="0">
                <a:latin typeface="Times New Roman" panose="02020603050405020304" pitchFamily="18" charset="0"/>
                <a:ea typeface="Calibri" panose="020F0502020204030204" pitchFamily="34" charset="0"/>
                <a:cs typeface="Times New Roman" panose="02020603050405020304" pitchFamily="18" charset="0"/>
              </a:rPr>
              <a:t>Considering what I’d said</a:t>
            </a:r>
            <a:r>
              <a:rPr lang="en-CA" dirty="0">
                <a:latin typeface="Times New Roman" panose="02020603050405020304" pitchFamily="18" charset="0"/>
                <a:ea typeface="Calibri" panose="020F0502020204030204" pitchFamily="34" charset="0"/>
                <a:cs typeface="Times New Roman" panose="02020603050405020304" pitchFamily="18" charset="0"/>
              </a:rPr>
              <a:t>.)  Yeah … Yeah, maybe I do feel like caring is a kind of burden.</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Robin: Perhaps it can be a burden, like when you care for two different people who want incompatible things from you.  But it seems like it’s a special burden for your feelings in some ways.  (</a:t>
            </a:r>
            <a:r>
              <a:rPr lang="en-CA" i="1" dirty="0">
                <a:latin typeface="Times New Roman" panose="02020603050405020304" pitchFamily="18" charset="0"/>
                <a:ea typeface="Calibri" panose="020F0502020204030204" pitchFamily="34" charset="0"/>
                <a:cs typeface="Times New Roman" panose="02020603050405020304" pitchFamily="18" charset="0"/>
              </a:rPr>
              <a:t>Time is now up</a:t>
            </a:r>
            <a:r>
              <a:rPr lang="en-CA" dirty="0">
                <a:latin typeface="Times New Roman" panose="02020603050405020304" pitchFamily="18" charset="0"/>
                <a:ea typeface="Calibri" panose="020F0502020204030204" pitchFamily="34" charset="0"/>
                <a:cs typeface="Times New Roman" panose="02020603050405020304" pitchFamily="18" charset="0"/>
              </a:rPr>
              <a:t>.) Maybe we can talk about this next time.</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Jack’s anxiety seems to be that caring is an excessive responsibility and an excessive burden.  He has seen this between his parents because one of them has a degenerative and possibly fatal condition.  He seems to feel that caring about me would put a burden on him, and perhaps if I did care about him, I would also experience a burden that I might want to end. </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We can now undertake a summary of Jack’s functioning from the point of view of the transference / countertransference dialectic, his defensive functioning, and the functioning of the self and his internal world.  Ideally speaking, this should provide an overall formulation of how Jack is functioning.  Hopefully, it provides at least some suggestions in this direction.</a:t>
            </a:r>
          </a:p>
          <a:p>
            <a:endParaRPr lang="en-CA" dirty="0">
              <a:latin typeface="Times New Roman" panose="02020603050405020304" pitchFamily="18"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It will also help in describing the general state of the analytic field as it developed between us. </a:t>
            </a:r>
            <a:r>
              <a:rPr lang="en-CA" dirty="0" err="1">
                <a:latin typeface="Times New Roman" panose="02020603050405020304" pitchFamily="18" charset="0"/>
                <a:ea typeface="Calibri" panose="020F0502020204030204" pitchFamily="34" charset="0"/>
                <a:cs typeface="Times New Roman" panose="02020603050405020304" pitchFamily="18" charset="0"/>
              </a:rPr>
              <a:t>Civitarese</a:t>
            </a:r>
            <a:r>
              <a:rPr lang="en-CA" dirty="0">
                <a:latin typeface="Times New Roman" panose="02020603050405020304" pitchFamily="18" charset="0"/>
                <a:ea typeface="Calibri" panose="020F0502020204030204" pitchFamily="34" charset="0"/>
                <a:cs typeface="Times New Roman" panose="02020603050405020304" pitchFamily="18" charset="0"/>
              </a:rPr>
              <a:t> (in his book </a:t>
            </a:r>
            <a:r>
              <a:rPr lang="en-CA" i="1" dirty="0">
                <a:latin typeface="Times New Roman" panose="02020603050405020304" pitchFamily="18" charset="0"/>
                <a:ea typeface="Calibri" panose="020F0502020204030204" pitchFamily="34" charset="0"/>
                <a:cs typeface="Times New Roman" panose="02020603050405020304" pitchFamily="18" charset="0"/>
              </a:rPr>
              <a:t>The Intimate Room</a:t>
            </a:r>
            <a:r>
              <a:rPr lang="en-CA" dirty="0">
                <a:latin typeface="Times New Roman" panose="02020603050405020304" pitchFamily="18" charset="0"/>
                <a:ea typeface="Calibri" panose="020F0502020204030204" pitchFamily="34" charset="0"/>
                <a:cs typeface="Times New Roman" panose="02020603050405020304" pitchFamily="18" charset="0"/>
              </a:rPr>
              <a:t>, 2008, p. 74) defines the analytic field “as a medium, or means of communication, in which the analyst tries to achieve an optimal interplay between immersion and interactivity.” It seems to me that the analytic field develops when the dialectic of transference and countertransference takes on a kind of impetus of its own, independent of both participants, and forms what Ogden describes as the “analytic third.”</a:t>
            </a: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1620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9730" y="340243"/>
            <a:ext cx="11437803" cy="6463308"/>
          </a:xfrm>
          <a:prstGeom prst="rect">
            <a:avLst/>
          </a:prstGeom>
        </p:spPr>
        <p:txBody>
          <a:bodyPr wrap="square">
            <a:spAutoFit/>
          </a:bodyPr>
          <a:lstStyle/>
          <a:p>
            <a:r>
              <a:rPr lang="en-CA" b="1" i="1" dirty="0">
                <a:latin typeface="Times New Roman" panose="02020603050405020304" pitchFamily="18" charset="0"/>
                <a:ea typeface="Calibri" panose="020F0502020204030204" pitchFamily="34" charset="0"/>
                <a:cs typeface="Times New Roman" panose="02020603050405020304" pitchFamily="18" charset="0"/>
              </a:rPr>
              <a:t>Transference</a:t>
            </a:r>
          </a:p>
          <a:p>
            <a:endParaRPr lang="en-CA" b="1" i="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 questions whether I will be able to tolerate him and his neediness.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To be an adequate therapist for him, I should be able to feel exactly what he feels. People, including me, never really </a:t>
            </a:r>
            <a:r>
              <a:rPr lang="en-CA" i="1" dirty="0">
                <a:latin typeface="Times New Roman" panose="02020603050405020304" pitchFamily="18" charset="0"/>
                <a:ea typeface="Calibri" panose="020F0502020204030204" pitchFamily="34" charset="0"/>
                <a:cs typeface="Times New Roman" panose="02020603050405020304" pitchFamily="18" charset="0"/>
              </a:rPr>
              <a:t>feel </a:t>
            </a:r>
            <a:r>
              <a:rPr lang="en-CA" dirty="0">
                <a:latin typeface="Times New Roman" panose="02020603050405020304" pitchFamily="18" charset="0"/>
                <a:ea typeface="Calibri" panose="020F0502020204030204" pitchFamily="34" charset="0"/>
                <a:cs typeface="Times New Roman" panose="02020603050405020304" pitchFamily="18" charset="0"/>
              </a:rPr>
              <a:t>the extent of his suffering.</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 has great difficulty trusting. Intimacy is for him like hugging a poisonous snake.</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 can get close to him only if there is a “cover,” such as mutual involvement in an iPhone game. If I am to get closer to him, it must be slowly and bit-by-bit.</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can’t believe I really care for him, at least not unless I show him sufficient commitment that I might risk my life for him.</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Even if I do care for him, this is dangerous, because I might start to experience caring for him as a burden. He might also experience caring for me as draining and burdensome.</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 questions whether he can form an alliance me without at the same time feeling invaded, conquered and taken over by me.</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wants an alliance with me, but at the same time he wants to be able to withdraw quickly into protective emotional neutrality.</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 must be able to control and regulate our interactions, or else the situation could become emotionally dangerous for him.</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fears I might make him feel let down, disappointed, and betrayed and there is also an underlying expectation of disagreement and hostility arising between us.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Will I tried to conquer him internally?  If some part of me gets inside him, will this be helpful or destructive for him?</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Jack’s experience is that things can always degenerate into mutual hostility and war; a Hobbesian “war of every man against every man.”</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50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9075" y="2345563"/>
            <a:ext cx="9018165" cy="1277786"/>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Jack is predisposed to view many situations as ones involving hostility, aggressiveness and the possibility of being intruded upon or invaded by others, including his therapist.</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Even positive alliances between people can involve “tricky” aspects. Your fears may compel you to join in an alliance, but then there arises fear of being betrayed.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6029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1237" y="680484"/>
            <a:ext cx="9867014" cy="3693319"/>
          </a:xfrm>
          <a:prstGeom prst="rect">
            <a:avLst/>
          </a:prstGeom>
        </p:spPr>
        <p:txBody>
          <a:bodyPr wrap="square">
            <a:spAutoFit/>
          </a:bodyPr>
          <a:lstStyle/>
          <a:p>
            <a:r>
              <a:rPr lang="en-CA" b="1" i="1" dirty="0">
                <a:latin typeface="Times New Roman" panose="02020603050405020304" pitchFamily="18" charset="0"/>
                <a:ea typeface="Calibri" panose="020F0502020204030204" pitchFamily="34" charset="0"/>
                <a:cs typeface="Times New Roman" panose="02020603050405020304" pitchFamily="18" charset="0"/>
              </a:rPr>
              <a:t>Countertransference</a:t>
            </a:r>
          </a:p>
          <a:p>
            <a:endParaRPr lang="en-CA" b="1" i="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 like Jack. But sometimes it feels like I’m holding nitroglycerine. </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 need to proceed very carefully with him.</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always needs to have a way out or an “escape hatch.”</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 need to respect his defenses.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More than this, I need to appreciate his defenses, respect them, and to let him know that I experience them as useful, helpful and welcome. He needs to know I can “go with” his defenses.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I’m on edge – is Jack going to have another meltdown, and how can I prevent that?</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Often, as I’m on my way to work during warm weather, the sidewalk is full of snails, with their shimmering, winding trails outlined behind them.  I step very carefully to avoid treading on any of these little creatures.  This reminds me of Jack, and I think to myself “he may have a shell, but watch where you are treading.”</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1884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3791" y="1997839"/>
            <a:ext cx="9446003" cy="2308324"/>
          </a:xfrm>
          <a:prstGeom prst="rect">
            <a:avLst/>
          </a:prstGeom>
        </p:spPr>
        <p:txBody>
          <a:bodyPr wrap="square">
            <a:spAutoFit/>
          </a:bodyPr>
          <a:lstStyle/>
          <a:p>
            <a:r>
              <a:rPr lang="en-CA" b="1" i="1" dirty="0">
                <a:latin typeface="Times New Roman" panose="02020603050405020304" pitchFamily="18" charset="0"/>
                <a:ea typeface="Calibri" panose="020F0502020204030204" pitchFamily="34" charset="0"/>
                <a:cs typeface="Times New Roman" panose="02020603050405020304" pitchFamily="18" charset="0"/>
              </a:rPr>
              <a:t>Defenses</a:t>
            </a:r>
          </a:p>
          <a:p>
            <a:endParaRPr lang="en-CA" b="1" i="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needs to put up protective walls between us.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has a shell, but like the snails on the sidewalk, his shell is brittle.</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needs to have some concrete way of regulating the level of the intimacy between us, a sort of intimacy regulating function, that I need to appreciate and respect.</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needs to feel omnipotent and in control (the bully aspect of the split) or else he starts to feel vulnerable and threatened (the victim).</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3632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7" y="-887422"/>
            <a:ext cx="10481971" cy="369332"/>
          </a:xfrm>
          <a:prstGeom prst="rect">
            <a:avLst/>
          </a:prstGeom>
        </p:spPr>
        <p:txBody>
          <a:bodyPr wrap="square">
            <a:spAutoFit/>
          </a:bodyPr>
          <a:lstStyle/>
          <a:p>
            <a:r>
              <a:rPr lang="en-CA" dirty="0" err="1">
                <a:latin typeface="Times New Roman" panose="02020603050405020304" pitchFamily="18" charset="0"/>
                <a:ea typeface="Calibri" panose="020F0502020204030204" pitchFamily="34" charset="0"/>
                <a:cs typeface="Times New Roman" panose="02020603050405020304" pitchFamily="18" charset="0"/>
              </a:rPr>
              <a:t>im</a:t>
            </a:r>
            <a:r>
              <a:rPr lang="en-CA" dirty="0">
                <a:latin typeface="Times New Roman" panose="02020603050405020304" pitchFamily="18" charset="0"/>
                <a:ea typeface="Calibri" panose="020F0502020204030204" pitchFamily="34" charset="0"/>
                <a:cs typeface="Times New Roman" panose="02020603050405020304" pitchFamily="18" charset="0"/>
              </a:rPr>
              <a:t>.</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662730" y="203190"/>
            <a:ext cx="11090245" cy="6463308"/>
          </a:xfrm>
          <a:prstGeom prst="rect">
            <a:avLst/>
          </a:prstGeom>
        </p:spPr>
        <p:txBody>
          <a:bodyPr wrap="square">
            <a:spAutoFit/>
          </a:bodyPr>
          <a:lstStyle/>
          <a:p>
            <a:r>
              <a:rPr lang="en-CA" b="1" i="1" dirty="0">
                <a:latin typeface="Times New Roman" panose="02020603050405020304" pitchFamily="18" charset="0"/>
                <a:ea typeface="Calibri" panose="020F0502020204030204" pitchFamily="34" charset="0"/>
                <a:cs typeface="Times New Roman" panose="02020603050405020304" pitchFamily="18" charset="0"/>
              </a:rPr>
              <a:t>Self / internal world</a:t>
            </a:r>
          </a:p>
          <a:p>
            <a:endParaRPr lang="en-CA" b="1" i="1"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experiences himself as having many aspects or as being constructed of many pieces which conflict with each other.  This seems to be compatible with seeing a split in the self between victim and bully aspects, perhaps with sub-splits as well.</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He refers to the bully aspect as his “North Korea” part.</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CA" dirty="0">
                <a:latin typeface="Times New Roman" panose="02020603050405020304" pitchFamily="18" charset="0"/>
                <a:ea typeface="Calibri" panose="020F0502020204030204" pitchFamily="34" charset="0"/>
                <a:cs typeface="Times New Roman" panose="02020603050405020304" pitchFamily="18" charset="0"/>
              </a:rPr>
              <a:t>Under stress, he experiences many of his internal aspects as becoming “dead,” put out of commission, or as ineffective.  He loses pieces of himself and the self falls to pieces.</a:t>
            </a:r>
            <a:endParaRPr lang="en-CA"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CA" dirty="0">
                <a:latin typeface="Times New Roman" panose="02020603050405020304" pitchFamily="18" charset="0"/>
                <a:ea typeface="Calibri" panose="020F0502020204030204" pitchFamily="34" charset="0"/>
                <a:cs typeface="Times New Roman" panose="02020603050405020304" pitchFamily="18" charset="0"/>
              </a:rPr>
              <a:t>If he is not a hostile bully, he then reverts to being a vulnerable, threatened and defenseless victim.</a:t>
            </a:r>
            <a:r>
              <a:rPr lang="en-CA" dirty="0"/>
              <a:t> </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Jack is predisposed to view many situations as ones involving hostility, aggressiveness and the possibility of being intruded upon or invaded by others, including his therapist.</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Even positive alliances between people can involve “tricky” aspects. Your fears may compel you to join in an alliance, but then there arises fear of being betrayed. (This also being part of Jack’s transference.)</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Jack has strong aspirations and hopes for the future, but he also becomes vulnerable very quickly to any possible threats to his aspirations or to his self-esteem. He may respond with disintegration if, for example, he gets a poor grade in math.</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Jack seems quite aware of “instability” in his social skills and his emotional experiencing. His internal functioning can become blocked and deadened.</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There are underlying “existential” anxieties, including that he could be treated as non-existent and thus dissolve into nothingness.</a:t>
            </a:r>
          </a:p>
          <a:p>
            <a:pPr marL="285750" lvl="0" indent="-285750">
              <a:buFont typeface="Arial" panose="020B0604020202020204" pitchFamily="34" charset="0"/>
              <a:buChar char="•"/>
            </a:pPr>
            <a:r>
              <a:rPr lang="en-CA" dirty="0">
                <a:latin typeface="Times New Roman" panose="02020603050405020304" pitchFamily="18" charset="0"/>
                <a:cs typeface="Times New Roman" panose="02020603050405020304" pitchFamily="18" charset="0"/>
              </a:rPr>
              <a:t>Jack seems to be aware of his own aggressive aspects, something he labels with the delightful word “</a:t>
            </a:r>
            <a:r>
              <a:rPr lang="en-CA" dirty="0" err="1">
                <a:latin typeface="Times New Roman" panose="02020603050405020304" pitchFamily="18" charset="0"/>
                <a:cs typeface="Times New Roman" panose="02020603050405020304" pitchFamily="18" charset="0"/>
              </a:rPr>
              <a:t>assholeishness</a:t>
            </a:r>
            <a:r>
              <a:rPr lang="en-CA" dirty="0">
                <a:latin typeface="Times New Roman" panose="02020603050405020304" pitchFamily="18" charset="0"/>
                <a:cs typeface="Times New Roman" panose="02020603050405020304" pitchFamily="18" charset="0"/>
              </a:rPr>
              <a:t>.” He also seems to feel that his aggressiveness can quickly get out of control.</a:t>
            </a:r>
          </a:p>
          <a:p>
            <a:pPr marL="342900" marR="0" lvl="0" indent="-342900">
              <a:spcBef>
                <a:spcPts val="0"/>
              </a:spcBef>
              <a:spcAft>
                <a:spcPts val="0"/>
              </a:spcAft>
              <a:buFont typeface="Symbol" panose="05050102010706020507" pitchFamily="18" charset="2"/>
              <a:buChar char=""/>
            </a:pPr>
            <a:endParaRPr lang="en-CA" dirty="0"/>
          </a:p>
        </p:txBody>
      </p:sp>
    </p:spTree>
    <p:extLst>
      <p:ext uri="{BB962C8B-B14F-4D97-AF65-F5344CB8AC3E}">
        <p14:creationId xmlns:p14="http://schemas.microsoft.com/office/powerpoint/2010/main" val="3493388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75127" y="1928269"/>
            <a:ext cx="10570128" cy="4415183"/>
          </a:xfrm>
          <a:prstGeom prst="rect">
            <a:avLst/>
          </a:prstGeom>
        </p:spPr>
        <p:txBody>
          <a:bodyPr wrap="square">
            <a:spAutoFit/>
          </a:bodyPr>
          <a:lstStyle/>
          <a:p>
            <a:pPr>
              <a:lnSpc>
                <a:spcPct val="107000"/>
              </a:lnSpc>
              <a:spcAft>
                <a:spcPts val="800"/>
              </a:spcAft>
            </a:pPr>
            <a:r>
              <a:rPr lang="en-CA" sz="1600" b="1" i="1" dirty="0">
                <a:latin typeface="Times New Roman" panose="02020603050405020304" pitchFamily="18" charset="0"/>
                <a:ea typeface="Calibri" panose="020F0502020204030204" pitchFamily="34" charset="0"/>
                <a:cs typeface="Times New Roman" panose="02020603050405020304" pitchFamily="18" charset="0"/>
              </a:rPr>
              <a:t>The analytic field</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sz="1600" dirty="0">
                <a:latin typeface="Times New Roman" panose="02020603050405020304" pitchFamily="18" charset="0"/>
                <a:ea typeface="Calibri" panose="020F0502020204030204" pitchFamily="34" charset="0"/>
                <a:cs typeface="Times New Roman" panose="02020603050405020304" pitchFamily="18" charset="0"/>
              </a:rPr>
              <a:t>Jack explained his minor lateness for one session by referring to how rainy it was outside. He had gone, he told me, to the closest bus shelter to wait for his bus to my office. However, already in the bus shelter were two people he took to be a couple. Both were smoking electronic cigarettes and thus filling the shelter with, from Jack’s point of view, obnoxious smoke. He felt he could not say anything to this couple in spite of the “no smoking” sign in the shelter. He walked away in a huff, and then missed his bus as he walked toward the next shelter.</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sz="1600" dirty="0">
                <a:latin typeface="Times New Roman" panose="02020603050405020304" pitchFamily="18" charset="0"/>
                <a:ea typeface="Calibri" panose="020F0502020204030204" pitchFamily="34" charset="0"/>
                <a:cs typeface="Times New Roman" panose="02020603050405020304" pitchFamily="18" charset="0"/>
              </a:rPr>
              <a:t> </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sz="1600" dirty="0">
                <a:latin typeface="Times New Roman" panose="02020603050405020304" pitchFamily="18" charset="0"/>
                <a:ea typeface="Calibri" panose="020F0502020204030204" pitchFamily="34" charset="0"/>
                <a:cs typeface="Times New Roman" panose="02020603050405020304" pitchFamily="18" charset="0"/>
              </a:rPr>
              <a:t>I took this to be his description of his experiencing of the analytic field. This field can potentially be protective and “sheltering.” It can also quickly become obnoxiously intrusive and invasive, in spite of the “warning signs” he may give, leaving him with only the option of “walking away” from the field emotionally. The smoking couple become “characters in the field,” ones with transference implications. They imply that though I can be experienced as “sheltering” for him, there are also times when it can feel like I could “poison the atmosphere” of the field.</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sz="1600" dirty="0">
                <a:latin typeface="Times New Roman" panose="02020603050405020304" pitchFamily="18" charset="0"/>
                <a:ea typeface="Calibri" panose="020F0502020204030204" pitchFamily="34" charset="0"/>
                <a:cs typeface="Times New Roman" panose="02020603050405020304" pitchFamily="18" charset="0"/>
              </a:rPr>
              <a:t> </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sz="1600" dirty="0">
                <a:latin typeface="Times New Roman" panose="02020603050405020304" pitchFamily="18" charset="0"/>
                <a:ea typeface="Calibri" panose="020F0502020204030204" pitchFamily="34" charset="0"/>
                <a:cs typeface="Times New Roman" panose="02020603050405020304" pitchFamily="18" charset="0"/>
              </a:rPr>
              <a:t>The temperature of the field can also shoot up too quickly for Jack to manage, and this threatens to overwhelm his efforts to cool things down. In my response to Jack, this is coupled with a sense of caution and the need to “tread carefully.” Jack wants to “neutralize” any emotional connection between us that may arise in the field.</a:t>
            </a:r>
            <a:endParaRPr lang="en-C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81269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2847" y="1997839"/>
            <a:ext cx="9362113" cy="2031325"/>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The field is permeated with a sense of possible aggression, a sense of being potentially subjected to hostile invasion. If there is intimacy, then there is also always possible betrayal. Interpersonal caring may be possible, but it then becomes a burden for the one who cares and a possible psychic invasion for the one receiving care.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There always needs to be some kind of “escape hatch” in the field, allowing Jack escape from excessive closeness and excessively warm intimacy.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9037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9459" y="531628"/>
            <a:ext cx="10132829" cy="2585323"/>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It is certainly not uncommon for Asperger’s children to express vengeful, retaliative, vindictive feelings towards others they feel have treated them in an unfair, unjust or rejecting way. However, burning all of their peers alive is extreme even for Asperger’s children. The transference implication seems to be that to really understand him, you have to</a:t>
            </a:r>
            <a:r>
              <a:rPr lang="en-US" i="1" dirty="0">
                <a:latin typeface="Times New Roman" panose="02020603050405020304" pitchFamily="18" charset="0"/>
                <a:ea typeface="Calibri" panose="020F0502020204030204" pitchFamily="34" charset="0"/>
                <a:cs typeface="Times New Roman" panose="02020603050405020304" pitchFamily="18" charset="0"/>
              </a:rPr>
              <a:t> actually feel </a:t>
            </a:r>
            <a:r>
              <a:rPr lang="en-US" dirty="0">
                <a:latin typeface="Times New Roman" panose="02020603050405020304" pitchFamily="18" charset="0"/>
                <a:ea typeface="Calibri" panose="020F0502020204030204" pitchFamily="34" charset="0"/>
                <a:cs typeface="Times New Roman" panose="02020603050405020304" pitchFamily="18" charset="0"/>
              </a:rPr>
              <a:t>what he experiences. In his mind, nobody does this. The anxiety Jack expresses is also a typical autistic one – dissolving into nothingness and disappearing from existence.</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CA"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CA"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999460" y="2549089"/>
            <a:ext cx="9813950" cy="1477328"/>
          </a:xfrm>
          <a:prstGeom prst="rect">
            <a:avLst/>
          </a:prstGeom>
        </p:spPr>
        <p:txBody>
          <a:bodyPr wrap="square">
            <a:spAutoFit/>
          </a:bodyPr>
          <a:lstStyle/>
          <a:p>
            <a:pPr>
              <a:spcBef>
                <a:spcPts val="1200"/>
              </a:spcBef>
              <a:spcAft>
                <a:spcPts val="1200"/>
              </a:spcAft>
            </a:pPr>
            <a:r>
              <a:rPr lang="en-CA" dirty="0">
                <a:latin typeface="Times New Roman" panose="02020603050405020304" pitchFamily="18" charset="0"/>
                <a:ea typeface="Calibri" panose="020F0502020204030204" pitchFamily="34" charset="0"/>
                <a:cs typeface="Times New Roman" panose="02020603050405020304" pitchFamily="18" charset="0"/>
              </a:rPr>
              <a:t>It might be illuminating to compare two similar sets of drawings Jack made, about a year and a half apart.  Jack came to his initial assessment with me expressing a strong interest in architecture and urban planning, interests he has maintained over time. During the assessment, I asked Jack about his interests. He responded by volunteering to draw the kinds of architectural structures that interested him (P3, 4, May 17, 2013). He complied with my request to show which building he liked best, and I circled it.</a:t>
            </a:r>
          </a:p>
        </p:txBody>
      </p:sp>
      <p:sp>
        <p:nvSpPr>
          <p:cNvPr id="8" name="Rectangle 7"/>
          <p:cNvSpPr/>
          <p:nvPr/>
        </p:nvSpPr>
        <p:spPr>
          <a:xfrm>
            <a:off x="1082180" y="4318338"/>
            <a:ext cx="9588616" cy="1477328"/>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In discussing his drawings, I spontaneously responded to what I called their “soaring and upward aspirations,” which gave me the feeling they were “striving and growing upwards.” A couple of his drawings made me feel like they were almost organic and alive, so that I could almost experience them growing. One, I said, reminded me of a leafy and growing spear of asparagus (a vegetable I really like).</a:t>
            </a:r>
            <a:endParaRPr lang="en-C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036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3323" y="122548"/>
            <a:ext cx="5265354" cy="6570483"/>
          </a:xfrm>
          <a:prstGeom prst="rect">
            <a:avLst/>
          </a:prstGeom>
        </p:spPr>
      </p:pic>
    </p:spTree>
    <p:extLst>
      <p:ext uri="{BB962C8B-B14F-4D97-AF65-F5344CB8AC3E}">
        <p14:creationId xmlns:p14="http://schemas.microsoft.com/office/powerpoint/2010/main" val="704976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76646" y="169682"/>
            <a:ext cx="5238707" cy="6523349"/>
          </a:xfrm>
          <a:prstGeom prst="rect">
            <a:avLst/>
          </a:prstGeom>
        </p:spPr>
      </p:pic>
    </p:spTree>
    <p:extLst>
      <p:ext uri="{BB962C8B-B14F-4D97-AF65-F5344CB8AC3E}">
        <p14:creationId xmlns:p14="http://schemas.microsoft.com/office/powerpoint/2010/main" val="400769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2180" y="802997"/>
            <a:ext cx="9932565" cy="4801314"/>
          </a:xfrm>
          <a:prstGeom prst="rect">
            <a:avLst/>
          </a:prstGeom>
        </p:spPr>
        <p:txBody>
          <a:bodyPr wrap="square">
            <a:spAutoFit/>
          </a:bodyPr>
          <a:lstStyle/>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My reaction to his drawings, unpremeditated, uncensored and unrestrained from my point of view, seemed to strike Jack in a positive way. He began to talk more, and more openly as I experienced it, about his aspirations and his interests.</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The second occasion on which Jack made drawings of towers occurred about a year and a half after the first occasion during his assessment. Jack began this session (October 14, 2014) seeming to be full of enthusiasm and interest. My initial countertransference reaction was one of pleasant surprise. I started to feel, with a sense of hopeful expectation, that Jack was at this moment indistinguishable from most kids of his age (he was 14 years old at the time).</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Jack made good eye contact with me (not usual for him), spoke with interest and enthusiasm (which is a sporadic state of mind for him compared with his usual slow and hesitant manner of starting a session), and he seemed to be emotionally involved with his chosen topic. He grabbed my interest and attention.</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CA" dirty="0">
                <a:latin typeface="Times New Roman" panose="02020603050405020304" pitchFamily="18" charset="0"/>
                <a:ea typeface="Calibri" panose="020F0502020204030204" pitchFamily="34" charset="0"/>
                <a:cs typeface="Times New Roman" panose="02020603050405020304" pitchFamily="18" charset="0"/>
              </a:rPr>
              <a:t>His topic was Albert Einstein. As he spoke, my thoughts went approximately thus: “Hey, a new character in the analytic field; maybe we’ll get some material about Jack and his intelligence now.” We start to overhear part of the dialogue between us as Jack and I talk about Einstein (D2).</a:t>
            </a:r>
            <a:endParaRPr lang="en-CA"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2916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745</TotalTime>
  <Words>8829</Words>
  <Application>Microsoft Office PowerPoint</Application>
  <PresentationFormat>Widescreen</PresentationFormat>
  <Paragraphs>408</Paragraphs>
  <Slides>58</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6" baseType="lpstr">
      <vt:lpstr>MS Gothic</vt:lpstr>
      <vt:lpstr>Arial</vt:lpstr>
      <vt:lpstr>Calibri</vt:lpstr>
      <vt:lpstr>Calibri Light</vt:lpstr>
      <vt:lpstr>Symbol</vt:lpstr>
      <vt:lpstr>Times New Roman</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Holloway</dc:creator>
  <cp:lastModifiedBy>Robin Holloway</cp:lastModifiedBy>
  <cp:revision>123</cp:revision>
  <cp:lastPrinted>2016-10-17T15:11:04Z</cp:lastPrinted>
  <dcterms:created xsi:type="dcterms:W3CDTF">2016-05-28T16:19:13Z</dcterms:created>
  <dcterms:modified xsi:type="dcterms:W3CDTF">2016-10-23T17:43:15Z</dcterms:modified>
</cp:coreProperties>
</file>